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28"/>
  </p:notesMasterIdLst>
  <p:sldIdLst>
    <p:sldId id="256" r:id="rId2"/>
    <p:sldId id="281" r:id="rId3"/>
    <p:sldId id="257" r:id="rId4"/>
    <p:sldId id="282" r:id="rId5"/>
    <p:sldId id="283" r:id="rId6"/>
    <p:sldId id="404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355" r:id="rId79"/>
    <p:sldId id="356" r:id="rId80"/>
    <p:sldId id="357" r:id="rId81"/>
    <p:sldId id="358" r:id="rId82"/>
    <p:sldId id="359" r:id="rId83"/>
    <p:sldId id="405" r:id="rId84"/>
    <p:sldId id="361" r:id="rId85"/>
    <p:sldId id="362" r:id="rId86"/>
    <p:sldId id="363" r:id="rId87"/>
    <p:sldId id="364" r:id="rId88"/>
    <p:sldId id="365" r:id="rId89"/>
    <p:sldId id="366" r:id="rId90"/>
    <p:sldId id="367" r:id="rId91"/>
    <p:sldId id="368" r:id="rId92"/>
    <p:sldId id="369" r:id="rId93"/>
    <p:sldId id="370" r:id="rId94"/>
    <p:sldId id="371" r:id="rId95"/>
    <p:sldId id="372" r:id="rId96"/>
    <p:sldId id="373" r:id="rId97"/>
    <p:sldId id="374" r:id="rId98"/>
    <p:sldId id="375" r:id="rId99"/>
    <p:sldId id="376" r:id="rId100"/>
    <p:sldId id="377" r:id="rId101"/>
    <p:sldId id="378" r:id="rId102"/>
    <p:sldId id="379" r:id="rId103"/>
    <p:sldId id="380" r:id="rId104"/>
    <p:sldId id="381" r:id="rId105"/>
    <p:sldId id="382" r:id="rId106"/>
    <p:sldId id="383" r:id="rId107"/>
    <p:sldId id="384" r:id="rId108"/>
    <p:sldId id="385" r:id="rId109"/>
    <p:sldId id="386" r:id="rId110"/>
    <p:sldId id="387" r:id="rId111"/>
    <p:sldId id="388" r:id="rId112"/>
    <p:sldId id="389" r:id="rId113"/>
    <p:sldId id="390" r:id="rId114"/>
    <p:sldId id="391" r:id="rId115"/>
    <p:sldId id="392" r:id="rId116"/>
    <p:sldId id="393" r:id="rId117"/>
    <p:sldId id="394" r:id="rId118"/>
    <p:sldId id="395" r:id="rId119"/>
    <p:sldId id="396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96" autoAdjust="0"/>
    <p:restoredTop sz="94660"/>
  </p:normalViewPr>
  <p:slideViewPr>
    <p:cSldViewPr>
      <p:cViewPr varScale="1">
        <p:scale>
          <a:sx n="81" d="100"/>
          <a:sy n="81" d="100"/>
        </p:scale>
        <p:origin x="96" y="6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81361-FCED-41E4-9E6E-F28E91F6AC7D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FA717-62C1-40ED-B71F-99E92A5F96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365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9A60-AA47-4D20-8196-AACC45CFC63E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1626-3FB0-4FD0-B90F-A12871C24FCF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06175-8289-459A-A489-3EA5F7C0F0C2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62F6-C47C-4859-AF7F-468FD60CE8EC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6C82-86D1-40DF-A252-0648A19DCB4F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52B5-A0B6-4F94-8717-43D9A4F5AB05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D04DE-634B-495F-8272-38F9C7E602F8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D0C1-A57F-4A9E-9D81-EE175EA8522F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74F7F-7C4B-48D4-B678-0EFBD219B7AE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FA86-37FC-4C99-AB74-CE3BADB93046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FEAB9-4EA0-4513-AF4A-8FC23C63E131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B1C96-7FD5-411B-B3B4-5881091D5B28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39568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다양한 예제로 쉽게 배우는</a:t>
            </a:r>
            <a:br>
              <a:rPr lang="en-US" altLang="ko-KR" sz="5600" dirty="0"/>
            </a:br>
            <a:r>
              <a:rPr lang="ko-KR" altLang="en-US" sz="5600" dirty="0" err="1"/>
              <a:t>오라클</a:t>
            </a:r>
            <a:r>
              <a:rPr lang="ko-KR" altLang="en-US" sz="5600" dirty="0"/>
              <a:t> </a:t>
            </a:r>
            <a:r>
              <a:rPr lang="en-US" altLang="ko-KR" sz="5600" dirty="0"/>
              <a:t>SQL </a:t>
            </a:r>
            <a:r>
              <a:rPr lang="ko-KR" altLang="en-US" sz="5600" dirty="0"/>
              <a:t>과 </a:t>
            </a:r>
            <a:r>
              <a:rPr lang="en-US" altLang="ko-KR" sz="5600" dirty="0"/>
              <a:t>PL/SQL</a:t>
            </a:r>
            <a:endParaRPr lang="ko-KR" altLang="en-US" sz="56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19200" y="4271304"/>
            <a:ext cx="6400800" cy="55361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서진수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0B6DDB-CA80-0E09-6361-4470816D2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3335177"/>
            <a:ext cx="1800200" cy="224235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4640817B-58CD-9429-CBCA-D57E3BC90E32}"/>
              </a:ext>
            </a:extLst>
          </p:cNvPr>
          <p:cNvSpPr txBox="1">
            <a:spLocks/>
          </p:cNvSpPr>
          <p:nvPr/>
        </p:nvSpPr>
        <p:spPr>
          <a:xfrm>
            <a:off x="1219200" y="3376757"/>
            <a:ext cx="6400800" cy="5536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highlight>
                  <a:srgbClr val="000000"/>
                </a:highlight>
              </a:rPr>
              <a:t>개정 </a:t>
            </a:r>
            <a:r>
              <a:rPr lang="en-US" altLang="ko-KR" dirty="0">
                <a:highlight>
                  <a:srgbClr val="000000"/>
                </a:highlight>
              </a:rPr>
              <a:t>4</a:t>
            </a:r>
            <a:r>
              <a:rPr lang="ko-KR" altLang="en-US" dirty="0">
                <a:highlight>
                  <a:srgbClr val="000000"/>
                </a:highlight>
              </a:rPr>
              <a:t>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E88874-7E6A-C1CC-20E8-941018B62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12" name="그림 11" descr="2장_p6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2204864"/>
            <a:ext cx="4430771" cy="269293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72000" y="3068960"/>
            <a:ext cx="3600400" cy="115212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사용자가 입력한 </a:t>
            </a:r>
            <a:r>
              <a:rPr lang="en-US" altLang="ko-KR" b="1" dirty="0">
                <a:solidFill>
                  <a:schemeClr val="tx1"/>
                </a:solidFill>
              </a:rPr>
              <a:t>ename </a:t>
            </a:r>
            <a:r>
              <a:rPr lang="ko-KR" altLang="en-US" b="1" dirty="0">
                <a:solidFill>
                  <a:schemeClr val="tx1"/>
                </a:solidFill>
              </a:rPr>
              <a:t>의 글자수보다 많은 단어 출력하기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D5A899-6A7A-A1A2-40C8-C7BD30AB7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100</a:t>
            </a:fld>
            <a:endParaRPr lang="ko-KR" altLang="en-US"/>
          </a:p>
        </p:txBody>
      </p:sp>
      <p:pic>
        <p:nvPicPr>
          <p:cNvPr id="12" name="그림 11" descr="2장_p62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268760"/>
            <a:ext cx="4791264" cy="2343928"/>
          </a:xfrm>
          <a:prstGeom prst="rect">
            <a:avLst/>
          </a:prstGeom>
        </p:spPr>
      </p:pic>
      <p:pic>
        <p:nvPicPr>
          <p:cNvPr id="13" name="그림 12" descr="2장_p62_그림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717032"/>
            <a:ext cx="4515509" cy="234392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139952" y="2492896"/>
            <a:ext cx="4104456" cy="5760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알파벳을 포함하지 않은 행만 출력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740352" y="-2115616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139952" y="4941168"/>
            <a:ext cx="4032448" cy="5760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숫자를 포함하지 </a:t>
            </a:r>
            <a:r>
              <a:rPr lang="ko-KR" altLang="en-US" b="1">
                <a:solidFill>
                  <a:schemeClr val="tx1"/>
                </a:solidFill>
              </a:rPr>
              <a:t>않은 행만 출력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972ACA-6638-F147-98A6-E247B21E3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101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24744"/>
            <a:ext cx="8136904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사용 예제 </a:t>
            </a:r>
            <a:r>
              <a:rPr lang="en-US" altLang="ko-KR" b="1" dirty="0">
                <a:solidFill>
                  <a:schemeClr val="tx1"/>
                </a:solidFill>
              </a:rPr>
              <a:t>5 : </a:t>
            </a:r>
            <a:r>
              <a:rPr lang="ko-KR" altLang="en-US" b="1" dirty="0">
                <a:solidFill>
                  <a:schemeClr val="tx1"/>
                </a:solidFill>
              </a:rPr>
              <a:t>특수 문자 찾기</a:t>
            </a:r>
          </a:p>
        </p:txBody>
      </p:sp>
      <p:pic>
        <p:nvPicPr>
          <p:cNvPr id="13" name="그림 12" descr="2장_p62_그림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204864"/>
            <a:ext cx="3602065" cy="199923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35896" y="3789040"/>
            <a:ext cx="4536504" cy="7200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그러나 </a:t>
            </a:r>
            <a:r>
              <a:rPr lang="en-US" altLang="ko-KR" b="1" dirty="0">
                <a:solidFill>
                  <a:schemeClr val="tx1"/>
                </a:solidFill>
              </a:rPr>
              <a:t>? , * , .  </a:t>
            </a:r>
            <a:r>
              <a:rPr lang="ko-KR" altLang="en-US" b="1" dirty="0">
                <a:solidFill>
                  <a:schemeClr val="tx1"/>
                </a:solidFill>
              </a:rPr>
              <a:t>등은 메타캐릭터 </a:t>
            </a:r>
            <a:r>
              <a:rPr lang="en-US" altLang="ko-KR" b="1" dirty="0">
                <a:solidFill>
                  <a:schemeClr val="tx1"/>
                </a:solidFill>
              </a:rPr>
              <a:t>!!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132EA8-0E26-7C6B-EB6F-0B8328F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102</a:t>
            </a:fld>
            <a:endParaRPr lang="ko-KR" altLang="en-US"/>
          </a:p>
        </p:txBody>
      </p:sp>
      <p:pic>
        <p:nvPicPr>
          <p:cNvPr id="12" name="그림 11" descr="2장_p63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288970"/>
            <a:ext cx="3602065" cy="4228262"/>
          </a:xfrm>
          <a:prstGeom prst="rect">
            <a:avLst/>
          </a:prstGeom>
        </p:spPr>
      </p:pic>
      <p:pic>
        <p:nvPicPr>
          <p:cNvPr id="13" name="그림 12" descr="2장_p63_그림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2343" y="1287547"/>
            <a:ext cx="3602065" cy="422826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339752" y="2996952"/>
            <a:ext cx="1512168" cy="7920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모두 출력됨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084168" y="2996952"/>
            <a:ext cx="1512168" cy="7920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모두 출력됨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74D954-0C55-9CE3-AD6F-26301F1C4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103</a:t>
            </a:fld>
            <a:endParaRPr lang="ko-KR" altLang="en-US"/>
          </a:p>
        </p:txBody>
      </p:sp>
      <p:pic>
        <p:nvPicPr>
          <p:cNvPr id="12" name="그림 11" descr="2장_p63_그림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628800"/>
            <a:ext cx="4101395" cy="3653291"/>
          </a:xfrm>
          <a:prstGeom prst="rect">
            <a:avLst/>
          </a:prstGeom>
        </p:spPr>
      </p:pic>
      <p:pic>
        <p:nvPicPr>
          <p:cNvPr id="13" name="그림 12" descr="7번.png"/>
          <p:cNvPicPr/>
          <p:nvPr/>
        </p:nvPicPr>
        <p:blipFill>
          <a:blip r:embed="rId3" cstate="print"/>
          <a:srcRect b="15758"/>
          <a:stretch>
            <a:fillRect/>
          </a:stretch>
        </p:blipFill>
        <p:spPr>
          <a:xfrm>
            <a:off x="5940152" y="2492896"/>
            <a:ext cx="1368152" cy="194421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987824" y="4653136"/>
            <a:ext cx="2808312" cy="6480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탈출 문자 사용함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A38407-3169-318F-D6B9-44A372D78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104</a:t>
            </a:fld>
            <a:endParaRPr lang="ko-KR" altLang="en-US"/>
          </a:p>
        </p:txBody>
      </p:sp>
      <p:pic>
        <p:nvPicPr>
          <p:cNvPr id="12" name="그림 11" descr="2장_p64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412776"/>
            <a:ext cx="4055915" cy="405591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203848" y="3140968"/>
            <a:ext cx="3528392" cy="6480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? </a:t>
            </a:r>
            <a:r>
              <a:rPr lang="ko-KR" altLang="en-US" b="1" dirty="0">
                <a:solidFill>
                  <a:schemeClr val="tx1"/>
                </a:solidFill>
              </a:rPr>
              <a:t>가 없는 행 출력하기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D94A3E-085E-D8AB-C7FA-0AC66FD6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105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5536" y="1124744"/>
            <a:ext cx="6192688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REGEXP_REPLACE </a:t>
            </a:r>
            <a:r>
              <a:rPr lang="ko-KR" altLang="ko-KR" b="1" dirty="0">
                <a:solidFill>
                  <a:schemeClr val="tx1"/>
                </a:solidFill>
              </a:rPr>
              <a:t>함수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08897" name="Rectangle 1"/>
          <p:cNvSpPr>
            <a:spLocks noChangeArrowheads="1"/>
          </p:cNvSpPr>
          <p:nvPr/>
        </p:nvSpPr>
        <p:spPr bwMode="auto">
          <a:xfrm>
            <a:off x="467544" y="2041525"/>
            <a:ext cx="6351041" cy="17113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700" b="1" i="0" u="none" strike="noStrike" cap="none" normalizeH="0" baseline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- </a:t>
            </a:r>
            <a:r>
              <a:rPr kumimoji="1" lang="ko-KR" altLang="en-US" sz="1700" b="1" i="0" u="none" strike="noStrike" cap="none" normalizeH="0" baseline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   법</a:t>
            </a:r>
            <a:r>
              <a:rPr kumimoji="1" lang="en-US" altLang="ko-KR" sz="1700" b="1" i="0" u="none" strike="noStrike" cap="none" normalizeH="0" baseline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: REGEXP_REPLACE (source_char, pattern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700" b="1" i="0" u="none" strike="noStrike" cap="none" normalizeH="0" baseline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                    [, replace_string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700" b="1" i="0" u="none" strike="noStrike" cap="none" normalizeH="0" baseline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                    [, position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700" b="1" i="0" u="none" strike="noStrike" cap="none" normalizeH="0" baseline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                    [, occurrence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700" b="1" i="0" u="none" strike="noStrike" cap="none" normalizeH="0" baseline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                    [, match_param]]]]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700" b="1" i="0" u="none" strike="noStrike" cap="none" normalizeH="0" baseline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                    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700" b="1" i="0" u="none" strike="noStrike" cap="none" normalizeH="0" baseline="0">
              <a:ln>
                <a:noFill/>
              </a:ln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653E5A-D989-4F27-ADDC-82976C56D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106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24744"/>
            <a:ext cx="87129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사용 예제</a:t>
            </a:r>
            <a:r>
              <a:rPr lang="en-US" altLang="ko-KR" b="1" dirty="0">
                <a:solidFill>
                  <a:schemeClr val="tx1"/>
                </a:solidFill>
              </a:rPr>
              <a:t> 1 : </a:t>
            </a:r>
            <a:r>
              <a:rPr lang="ko-KR" altLang="ko-KR" b="1" dirty="0">
                <a:solidFill>
                  <a:schemeClr val="tx1"/>
                </a:solidFill>
              </a:rPr>
              <a:t>모든 숫자를 특수 기호로 변경하기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66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916832"/>
            <a:ext cx="7240995" cy="403389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707904" y="3645024"/>
            <a:ext cx="3528392" cy="7920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숫자 </a:t>
            </a:r>
            <a:r>
              <a:rPr lang="en-US" altLang="ko-KR" b="1" dirty="0">
                <a:solidFill>
                  <a:schemeClr val="tx1"/>
                </a:solidFill>
              </a:rPr>
              <a:t>-&gt; *  </a:t>
            </a:r>
            <a:r>
              <a:rPr lang="ko-KR" altLang="en-US" b="1" dirty="0">
                <a:solidFill>
                  <a:schemeClr val="tx1"/>
                </a:solidFill>
              </a:rPr>
              <a:t>로 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0B2968-83B0-9743-4CAD-3517AE6B5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107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96752"/>
            <a:ext cx="856895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ko-KR" b="1" dirty="0">
                <a:solidFill>
                  <a:schemeClr val="tx1"/>
                </a:solidFill>
              </a:rPr>
              <a:t>사용 예제</a:t>
            </a:r>
            <a:r>
              <a:rPr lang="en-US" altLang="ko-KR" b="1" dirty="0">
                <a:solidFill>
                  <a:schemeClr val="tx1"/>
                </a:solidFill>
              </a:rPr>
              <a:t> 2: </a:t>
            </a:r>
            <a:r>
              <a:rPr lang="ko-KR" altLang="ko-KR" b="1" dirty="0">
                <a:solidFill>
                  <a:schemeClr val="tx1"/>
                </a:solidFill>
              </a:rPr>
              <a:t>특정 패턴을 찾아서 패턴을 변경하기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67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916832"/>
            <a:ext cx="5645343" cy="419187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995936" y="3717032"/>
            <a:ext cx="4464496" cy="7920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숫자를 찾아서 숫자 뒤에 </a:t>
            </a:r>
            <a:r>
              <a:rPr lang="en-US" altLang="ko-KR" dirty="0">
                <a:solidFill>
                  <a:schemeClr val="tx1"/>
                </a:solidFill>
              </a:rPr>
              <a:t>‘-*’ </a:t>
            </a:r>
            <a:r>
              <a:rPr lang="ko-KR" altLang="ko-KR" dirty="0">
                <a:solidFill>
                  <a:schemeClr val="tx1"/>
                </a:solidFill>
              </a:rPr>
              <a:t>를 추가하는 예제입니다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52F69E-751F-B59D-498E-9E0F559A9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108</a:t>
            </a:fld>
            <a:endParaRPr lang="ko-KR" altLang="en-US"/>
          </a:p>
        </p:txBody>
      </p:sp>
      <p:pic>
        <p:nvPicPr>
          <p:cNvPr id="12" name="그림 11" descr="2장_p67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556792"/>
            <a:ext cx="4892280" cy="387590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788024" y="3429000"/>
            <a:ext cx="4032448" cy="10081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t_reg2 </a:t>
            </a:r>
            <a:r>
              <a:rPr lang="ko-KR" altLang="ko-KR" dirty="0">
                <a:solidFill>
                  <a:schemeClr val="tx1"/>
                </a:solidFill>
              </a:rPr>
              <a:t>테이블에서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ip</a:t>
            </a:r>
            <a:r>
              <a:rPr lang="ko-KR" altLang="ko-KR" dirty="0">
                <a:solidFill>
                  <a:schemeClr val="tx1"/>
                </a:solidFill>
              </a:rPr>
              <a:t>의</a:t>
            </a:r>
            <a:r>
              <a:rPr lang="en-US" altLang="ko-KR" dirty="0">
                <a:solidFill>
                  <a:schemeClr val="tx1"/>
                </a:solidFill>
              </a:rPr>
              <a:t> .(dot) </a:t>
            </a:r>
            <a:r>
              <a:rPr lang="ko-KR" altLang="ko-KR" dirty="0">
                <a:solidFill>
                  <a:schemeClr val="tx1"/>
                </a:solidFill>
              </a:rPr>
              <a:t>부분을 모두 삭제하고 출력하는 예입니다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E57614-9DD9-4365-D4B4-FE6070AD9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109</a:t>
            </a:fld>
            <a:endParaRPr lang="ko-KR" altLang="en-US"/>
          </a:p>
        </p:txBody>
      </p:sp>
      <p:pic>
        <p:nvPicPr>
          <p:cNvPr id="12" name="그림 11" descr="2장_p68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1484784"/>
            <a:ext cx="5520870" cy="354461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364088" y="2780928"/>
            <a:ext cx="3240360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첫 번째</a:t>
            </a:r>
            <a:r>
              <a:rPr lang="en-US" altLang="ko-KR" dirty="0">
                <a:solidFill>
                  <a:schemeClr val="tx1"/>
                </a:solidFill>
              </a:rPr>
              <a:t> .(dot) </a:t>
            </a:r>
            <a:r>
              <a:rPr lang="ko-KR" altLang="ko-KR" dirty="0">
                <a:solidFill>
                  <a:schemeClr val="tx1"/>
                </a:solidFill>
              </a:rPr>
              <a:t>만</a:t>
            </a:r>
            <a:r>
              <a:rPr lang="en-US" altLang="ko-KR" dirty="0">
                <a:solidFill>
                  <a:schemeClr val="tx1"/>
                </a:solidFill>
              </a:rPr>
              <a:t> '/' (</a:t>
            </a:r>
            <a:r>
              <a:rPr lang="ko-KR" altLang="ko-KR" dirty="0" err="1">
                <a:solidFill>
                  <a:schemeClr val="tx1"/>
                </a:solidFill>
              </a:rPr>
              <a:t>슬래쉬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기호로 변경하고 싶을 경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F29D31-AC66-3AAF-5818-F7AFE4D0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24744"/>
            <a:ext cx="597666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5) CONCAT(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 ( || </a:t>
            </a:r>
            <a:r>
              <a:rPr lang="ko-KR" altLang="ko-KR" b="1" dirty="0">
                <a:solidFill>
                  <a:schemeClr val="tx1"/>
                </a:solidFill>
              </a:rPr>
              <a:t>연산자와 동일한 기능입니다</a:t>
            </a:r>
            <a:r>
              <a:rPr lang="en-US" altLang="ko-KR" b="1" dirty="0">
                <a:solidFill>
                  <a:schemeClr val="tx1"/>
                </a:solidFill>
              </a:rPr>
              <a:t> )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837B48-C3A4-266E-F89E-0FD539DDD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2E8D49-F204-7C22-FC5E-3D6F981F4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10722"/>
            <a:ext cx="3852466" cy="4076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A8A21DE-5133-2F8C-1A91-7B73BA984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04" y="2492896"/>
            <a:ext cx="8100392" cy="2808463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110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7504" y="1196752"/>
            <a:ext cx="8928992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사용 예제 </a:t>
            </a:r>
            <a:r>
              <a:rPr lang="en-US" altLang="ko-KR" b="1" dirty="0">
                <a:solidFill>
                  <a:schemeClr val="tx1"/>
                </a:solidFill>
              </a:rPr>
              <a:t>3: </a:t>
            </a:r>
            <a:r>
              <a:rPr lang="ko-KR" altLang="ko-KR" b="1" dirty="0">
                <a:solidFill>
                  <a:srgbClr val="FF0000"/>
                </a:solidFill>
              </a:rPr>
              <a:t>이번 예는 특별히 아주 중요한 방법이니 꼭 기억하세요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ko-KR" dirty="0">
              <a:solidFill>
                <a:srgbClr val="FF0000"/>
              </a:solidFill>
            </a:endParaRPr>
          </a:p>
          <a:p>
            <a:r>
              <a:rPr lang="ko-KR" altLang="ko-KR" b="1" dirty="0">
                <a:solidFill>
                  <a:schemeClr val="tx1"/>
                </a:solidFill>
              </a:rPr>
              <a:t>사용자에게 입력 받은 문자가운데 공백이 여러 개 들어 있을 경우 그 공백을 제거시키는 방법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68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348880"/>
            <a:ext cx="5245114" cy="199923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9512" y="4509120"/>
            <a:ext cx="8784976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500" dirty="0">
                <a:solidFill>
                  <a:schemeClr val="tx1"/>
                </a:solidFill>
              </a:rPr>
              <a:t>위 예제에서</a:t>
            </a:r>
            <a:r>
              <a:rPr lang="en-US" altLang="ko-KR" sz="1500" dirty="0">
                <a:solidFill>
                  <a:schemeClr val="tx1"/>
                </a:solidFill>
              </a:rPr>
              <a:t> {1,} </a:t>
            </a:r>
            <a:r>
              <a:rPr lang="ko-KR" altLang="ko-KR" sz="1500" dirty="0">
                <a:solidFill>
                  <a:schemeClr val="tx1"/>
                </a:solidFill>
              </a:rPr>
              <a:t>부분을</a:t>
            </a:r>
            <a:r>
              <a:rPr lang="en-US" altLang="ko-KR" sz="1500" dirty="0">
                <a:solidFill>
                  <a:schemeClr val="tx1"/>
                </a:solidFill>
              </a:rPr>
              <a:t> {1} </a:t>
            </a:r>
            <a:r>
              <a:rPr lang="ko-KR" altLang="ko-KR" sz="1500" dirty="0">
                <a:solidFill>
                  <a:schemeClr val="tx1"/>
                </a:solidFill>
              </a:rPr>
              <a:t>로 </a:t>
            </a:r>
            <a:r>
              <a:rPr lang="ko-KR" altLang="en-US" sz="1500" dirty="0">
                <a:solidFill>
                  <a:schemeClr val="tx1"/>
                </a:solidFill>
              </a:rPr>
              <a:t>사용 가능함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ko-KR" altLang="ko-KR" sz="1500" dirty="0">
                <a:solidFill>
                  <a:schemeClr val="tx1"/>
                </a:solidFill>
              </a:rPr>
              <a:t>위 예에서 </a:t>
            </a:r>
            <a:r>
              <a:rPr lang="en-US" altLang="ko-KR" sz="1500" dirty="0">
                <a:solidFill>
                  <a:schemeClr val="tx1"/>
                </a:solidFill>
              </a:rPr>
              <a:t>{ } </a:t>
            </a:r>
            <a:r>
              <a:rPr lang="ko-KR" altLang="ko-KR" sz="1500" dirty="0">
                <a:solidFill>
                  <a:schemeClr val="tx1"/>
                </a:solidFill>
              </a:rPr>
              <a:t>내의 숫자는 앞문자가 나타나는 횟수 또는 범위를 의미합니다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ko-KR" altLang="ko-KR" sz="1500" dirty="0">
                <a:solidFill>
                  <a:schemeClr val="tx1"/>
                </a:solidFill>
              </a:rPr>
              <a:t>예를 들어</a:t>
            </a:r>
            <a:r>
              <a:rPr lang="en-US" altLang="ko-KR" sz="1500" dirty="0">
                <a:solidFill>
                  <a:schemeClr val="tx1"/>
                </a:solidFill>
              </a:rPr>
              <a:t> a{5} </a:t>
            </a:r>
            <a:r>
              <a:rPr lang="ko-KR" altLang="ko-KR" sz="1500" dirty="0">
                <a:solidFill>
                  <a:schemeClr val="tx1"/>
                </a:solidFill>
              </a:rPr>
              <a:t>의 의미는</a:t>
            </a:r>
            <a:r>
              <a:rPr lang="en-US" altLang="ko-KR" sz="1500" dirty="0">
                <a:solidFill>
                  <a:schemeClr val="tx1"/>
                </a:solidFill>
              </a:rPr>
              <a:t> 'a'</a:t>
            </a:r>
            <a:r>
              <a:rPr lang="ko-KR" altLang="ko-KR" sz="1500" dirty="0">
                <a:solidFill>
                  <a:schemeClr val="tx1"/>
                </a:solidFill>
              </a:rPr>
              <a:t>의 </a:t>
            </a:r>
            <a:r>
              <a:rPr lang="en-US" altLang="ko-KR" sz="1500" dirty="0">
                <a:solidFill>
                  <a:schemeClr val="tx1"/>
                </a:solidFill>
              </a:rPr>
              <a:t>5</a:t>
            </a:r>
            <a:r>
              <a:rPr lang="ko-KR" altLang="ko-KR" sz="1500" dirty="0">
                <a:solidFill>
                  <a:schemeClr val="tx1"/>
                </a:solidFill>
              </a:rPr>
              <a:t>번 반복인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</a:rPr>
              <a:t>aaaaa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ko-KR" altLang="ko-KR" sz="1500" dirty="0">
                <a:solidFill>
                  <a:schemeClr val="tx1"/>
                </a:solidFill>
              </a:rPr>
              <a:t>만을 의미합니다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br>
              <a:rPr lang="en-US" altLang="ko-KR" sz="1500" dirty="0">
                <a:solidFill>
                  <a:schemeClr val="tx1"/>
                </a:solidFill>
              </a:rPr>
            </a:br>
            <a:r>
              <a:rPr lang="ko-KR" altLang="ko-KR" sz="1500" dirty="0">
                <a:solidFill>
                  <a:schemeClr val="tx1"/>
                </a:solidFill>
              </a:rPr>
              <a:t>이 형태의 변형인 </a:t>
            </a:r>
            <a:r>
              <a:rPr lang="en-US" altLang="ko-KR" sz="1500" dirty="0">
                <a:solidFill>
                  <a:schemeClr val="tx1"/>
                </a:solidFill>
              </a:rPr>
              <a:t>a{3,} </a:t>
            </a:r>
            <a:r>
              <a:rPr lang="ko-KR" altLang="ko-KR" sz="1500" dirty="0">
                <a:solidFill>
                  <a:schemeClr val="tx1"/>
                </a:solidFill>
              </a:rPr>
              <a:t>은</a:t>
            </a:r>
            <a:r>
              <a:rPr lang="en-US" altLang="ko-KR" sz="1500" dirty="0">
                <a:solidFill>
                  <a:schemeClr val="tx1"/>
                </a:solidFill>
              </a:rPr>
              <a:t> 'a'</a:t>
            </a:r>
            <a:r>
              <a:rPr lang="ko-KR" altLang="ko-KR" sz="1500" dirty="0">
                <a:solidFill>
                  <a:schemeClr val="tx1"/>
                </a:solidFill>
              </a:rPr>
              <a:t>가</a:t>
            </a:r>
            <a:r>
              <a:rPr lang="en-US" altLang="ko-KR" sz="1500" dirty="0">
                <a:solidFill>
                  <a:schemeClr val="tx1"/>
                </a:solidFill>
              </a:rPr>
              <a:t> 3</a:t>
            </a:r>
            <a:r>
              <a:rPr lang="ko-KR" altLang="ko-KR" sz="1500" dirty="0">
                <a:solidFill>
                  <a:schemeClr val="tx1"/>
                </a:solidFill>
              </a:rPr>
              <a:t>번 이상 반복인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</a:rPr>
              <a:t>aaa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  <a:r>
              <a:rPr lang="en-US" altLang="ko-KR" sz="1500" dirty="0" err="1">
                <a:solidFill>
                  <a:schemeClr val="tx1"/>
                </a:solidFill>
              </a:rPr>
              <a:t>aaaa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  <a:r>
              <a:rPr lang="en-US" altLang="ko-KR" sz="1500" dirty="0" err="1">
                <a:solidFill>
                  <a:schemeClr val="tx1"/>
                </a:solidFill>
              </a:rPr>
              <a:t>aaaa</a:t>
            </a:r>
            <a:r>
              <a:rPr lang="en-US" altLang="ko-KR" sz="1500" dirty="0">
                <a:solidFill>
                  <a:schemeClr val="tx1"/>
                </a:solidFill>
              </a:rPr>
              <a:t>, ... </a:t>
            </a:r>
            <a:r>
              <a:rPr lang="ko-KR" altLang="ko-KR" sz="1500" dirty="0">
                <a:solidFill>
                  <a:schemeClr val="tx1"/>
                </a:solidFill>
              </a:rPr>
              <a:t>등을 의미합니다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br>
              <a:rPr lang="en-US" altLang="ko-KR" sz="1500" dirty="0">
                <a:solidFill>
                  <a:schemeClr val="tx1"/>
                </a:solidFill>
              </a:rPr>
            </a:br>
            <a:r>
              <a:rPr lang="ko-KR" altLang="ko-KR" sz="1500" dirty="0">
                <a:solidFill>
                  <a:schemeClr val="tx1"/>
                </a:solidFill>
              </a:rPr>
              <a:t>그리고 </a:t>
            </a:r>
            <a:r>
              <a:rPr lang="en-US" altLang="ko-KR" sz="1500" dirty="0">
                <a:solidFill>
                  <a:schemeClr val="tx1"/>
                </a:solidFill>
              </a:rPr>
              <a:t>a{3,5} </a:t>
            </a:r>
            <a:r>
              <a:rPr lang="ko-KR" altLang="ko-KR" sz="1500" dirty="0">
                <a:solidFill>
                  <a:schemeClr val="tx1"/>
                </a:solidFill>
              </a:rPr>
              <a:t>의 의미는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</a:rPr>
              <a:t>aaa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  <a:r>
              <a:rPr lang="en-US" altLang="ko-KR" sz="1500" dirty="0" err="1">
                <a:solidFill>
                  <a:schemeClr val="tx1"/>
                </a:solidFill>
              </a:rPr>
              <a:t>aaaa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  <a:r>
              <a:rPr lang="en-US" altLang="ko-KR" sz="1500" dirty="0" err="1">
                <a:solidFill>
                  <a:schemeClr val="tx1"/>
                </a:solidFill>
              </a:rPr>
              <a:t>aaaaa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ko-KR" altLang="ko-KR" sz="1500" dirty="0">
                <a:solidFill>
                  <a:schemeClr val="tx1"/>
                </a:solidFill>
              </a:rPr>
              <a:t>를 의미하며 </a:t>
            </a:r>
            <a:r>
              <a:rPr lang="en-US" altLang="ko-KR" sz="1500" dirty="0" err="1">
                <a:solidFill>
                  <a:schemeClr val="tx1"/>
                </a:solidFill>
              </a:rPr>
              <a:t>ab</a:t>
            </a:r>
            <a:r>
              <a:rPr lang="en-US" altLang="ko-KR" sz="1500" dirty="0">
                <a:solidFill>
                  <a:schemeClr val="tx1"/>
                </a:solidFill>
              </a:rPr>
              <a:t>{2,3} </a:t>
            </a:r>
            <a:r>
              <a:rPr lang="ko-KR" altLang="ko-KR" sz="1500" dirty="0">
                <a:solidFill>
                  <a:schemeClr val="tx1"/>
                </a:solidFill>
              </a:rPr>
              <a:t>은 뒤의</a:t>
            </a:r>
            <a:r>
              <a:rPr lang="en-US" altLang="ko-KR" sz="1500" dirty="0">
                <a:solidFill>
                  <a:schemeClr val="tx1"/>
                </a:solidFill>
              </a:rPr>
              <a:t> b </a:t>
            </a:r>
            <a:r>
              <a:rPr lang="ko-KR" altLang="ko-KR" sz="1500" dirty="0">
                <a:solidFill>
                  <a:schemeClr val="tx1"/>
                </a:solidFill>
              </a:rPr>
              <a:t>가</a:t>
            </a:r>
            <a:r>
              <a:rPr lang="en-US" altLang="ko-KR" sz="1500" dirty="0">
                <a:solidFill>
                  <a:schemeClr val="tx1"/>
                </a:solidFill>
              </a:rPr>
              <a:t> 2</a:t>
            </a:r>
            <a:r>
              <a:rPr lang="ko-KR" altLang="ko-KR" sz="1500" dirty="0">
                <a:solidFill>
                  <a:schemeClr val="tx1"/>
                </a:solidFill>
              </a:rPr>
              <a:t>번과</a:t>
            </a:r>
            <a:r>
              <a:rPr lang="en-US" altLang="ko-KR" sz="1500" dirty="0">
                <a:solidFill>
                  <a:schemeClr val="tx1"/>
                </a:solidFill>
              </a:rPr>
              <a:t> 3</a:t>
            </a:r>
            <a:r>
              <a:rPr lang="ko-KR" altLang="ko-KR" sz="1500" dirty="0">
                <a:solidFill>
                  <a:schemeClr val="tx1"/>
                </a:solidFill>
              </a:rPr>
              <a:t>번 반복된 형태인 </a:t>
            </a:r>
            <a:r>
              <a:rPr lang="en-US" altLang="ko-KR" sz="1500" dirty="0" err="1">
                <a:solidFill>
                  <a:schemeClr val="tx1"/>
                </a:solidFill>
              </a:rPr>
              <a:t>abb</a:t>
            </a:r>
            <a:r>
              <a:rPr lang="ko-KR" altLang="ko-KR" sz="1500" dirty="0">
                <a:solidFill>
                  <a:schemeClr val="tx1"/>
                </a:solidFill>
              </a:rPr>
              <a:t>와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</a:rPr>
              <a:t>abbb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ko-KR" altLang="ko-KR" sz="1500" dirty="0">
                <a:solidFill>
                  <a:schemeClr val="tx1"/>
                </a:solidFill>
              </a:rPr>
              <a:t>를 의미합니다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43A453-ABD1-A8CC-30F0-029799757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111</a:t>
            </a:fld>
            <a:endParaRPr lang="ko-KR" altLang="en-US"/>
          </a:p>
        </p:txBody>
      </p:sp>
      <p:pic>
        <p:nvPicPr>
          <p:cNvPr id="12" name="그림 11" descr="2장_p69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628800"/>
            <a:ext cx="6066637" cy="217158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39552" y="3789040"/>
            <a:ext cx="7848872" cy="1872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'</a:t>
            </a:r>
            <a:r>
              <a:rPr lang="en-US" altLang="ko-KR" dirty="0" err="1">
                <a:solidFill>
                  <a:schemeClr val="tx1"/>
                </a:solidFill>
              </a:rPr>
              <a:t>abc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bbb</a:t>
            </a:r>
            <a:r>
              <a:rPr lang="en-US" altLang="ko-KR" dirty="0">
                <a:solidFill>
                  <a:schemeClr val="tx1"/>
                </a:solidFill>
              </a:rPr>
              <a:t>' </a:t>
            </a:r>
            <a:r>
              <a:rPr lang="ko-KR" altLang="ko-KR" dirty="0">
                <a:solidFill>
                  <a:schemeClr val="tx1"/>
                </a:solidFill>
              </a:rPr>
              <a:t>에서</a:t>
            </a:r>
            <a:r>
              <a:rPr lang="en-US" altLang="ko-KR" dirty="0">
                <a:solidFill>
                  <a:schemeClr val="tx1"/>
                </a:solidFill>
              </a:rPr>
              <a:t> ( ) (</a:t>
            </a:r>
            <a:r>
              <a:rPr lang="ko-KR" altLang="ko-KR" dirty="0">
                <a:solidFill>
                  <a:schemeClr val="tx1"/>
                </a:solidFill>
              </a:rPr>
              <a:t>괄호 사이는 공백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이</a:t>
            </a:r>
            <a:r>
              <a:rPr lang="en-US" altLang="ko-KR" dirty="0">
                <a:solidFill>
                  <a:schemeClr val="tx1"/>
                </a:solidFill>
              </a:rPr>
              <a:t> {2,} (</a:t>
            </a:r>
            <a:r>
              <a:rPr lang="ko-KR" altLang="ko-KR" dirty="0">
                <a:solidFill>
                  <a:schemeClr val="tx1"/>
                </a:solidFill>
              </a:rPr>
              <a:t>두 칸 이상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인 것을 찾아서</a:t>
            </a:r>
            <a:r>
              <a:rPr lang="en-US" altLang="ko-KR" dirty="0">
                <a:solidFill>
                  <a:schemeClr val="tx1"/>
                </a:solidFill>
              </a:rPr>
              <a:t> '' (</a:t>
            </a:r>
            <a:r>
              <a:rPr lang="ko-KR" altLang="ko-KR" dirty="0">
                <a:solidFill>
                  <a:schemeClr val="tx1"/>
                </a:solidFill>
              </a:rPr>
              <a:t>공백을 제거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하라는 의미입니다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그래서 그 결과로 공백이</a:t>
            </a:r>
            <a:r>
              <a:rPr lang="en-US" altLang="ko-KR" dirty="0">
                <a:solidFill>
                  <a:schemeClr val="tx1"/>
                </a:solidFill>
              </a:rPr>
              <a:t> 1</a:t>
            </a:r>
            <a:r>
              <a:rPr lang="ko-KR" altLang="ko-KR" dirty="0">
                <a:solidFill>
                  <a:schemeClr val="tx1"/>
                </a:solidFill>
              </a:rPr>
              <a:t>칸인 첫 번째</a:t>
            </a:r>
            <a:r>
              <a:rPr lang="en-US" altLang="ko-KR" dirty="0">
                <a:solidFill>
                  <a:schemeClr val="tx1"/>
                </a:solidFill>
              </a:rPr>
              <a:t> '</a:t>
            </a:r>
            <a:r>
              <a:rPr lang="en-US" altLang="ko-KR" dirty="0" err="1">
                <a:solidFill>
                  <a:schemeClr val="tx1"/>
                </a:solidFill>
              </a:rPr>
              <a:t>aaa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bbb</a:t>
            </a:r>
            <a:r>
              <a:rPr lang="en-US" altLang="ko-KR" dirty="0">
                <a:solidFill>
                  <a:schemeClr val="tx1"/>
                </a:solidFill>
              </a:rPr>
              <a:t>' </a:t>
            </a:r>
            <a:r>
              <a:rPr lang="ko-KR" altLang="ko-KR" dirty="0">
                <a:solidFill>
                  <a:schemeClr val="tx1"/>
                </a:solidFill>
              </a:rPr>
              <a:t>값은 그대로 공백이 제거되지 않은 채 나왔고 공백이 두 칸인 두 번째</a:t>
            </a:r>
            <a:r>
              <a:rPr lang="en-US" altLang="ko-KR" dirty="0">
                <a:solidFill>
                  <a:schemeClr val="tx1"/>
                </a:solidFill>
              </a:rPr>
              <a:t> '</a:t>
            </a:r>
            <a:r>
              <a:rPr lang="en-US" altLang="ko-KR" dirty="0" err="1">
                <a:solidFill>
                  <a:schemeClr val="tx1"/>
                </a:solidFill>
              </a:rPr>
              <a:t>aaa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bbb</a:t>
            </a:r>
            <a:r>
              <a:rPr lang="en-US" altLang="ko-KR" dirty="0">
                <a:solidFill>
                  <a:schemeClr val="tx1"/>
                </a:solidFill>
              </a:rPr>
              <a:t>' </a:t>
            </a:r>
            <a:r>
              <a:rPr lang="ko-KR" altLang="ko-KR" dirty="0">
                <a:solidFill>
                  <a:schemeClr val="tx1"/>
                </a:solidFill>
              </a:rPr>
              <a:t>은 공백이 제거되어 출력되었습니다</a:t>
            </a:r>
            <a:r>
              <a:rPr lang="en-US" altLang="ko-KR" dirty="0">
                <a:solidFill>
                  <a:schemeClr val="tx1"/>
                </a:solidFill>
              </a:rPr>
              <a:t>.   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680662-717C-4F45-D413-2D3C76316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112</a:t>
            </a:fld>
            <a:endParaRPr lang="ko-KR" altLang="en-US"/>
          </a:p>
        </p:txBody>
      </p:sp>
      <p:pic>
        <p:nvPicPr>
          <p:cNvPr id="12" name="그림 11" descr="2장_p69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599" y="1628800"/>
            <a:ext cx="6801988" cy="234392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851920" y="2996952"/>
            <a:ext cx="3168352" cy="7200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공백을  </a:t>
            </a:r>
            <a:r>
              <a:rPr lang="en-US" altLang="ko-KR" b="1" dirty="0">
                <a:solidFill>
                  <a:schemeClr val="tx1"/>
                </a:solidFill>
              </a:rPr>
              <a:t>*  </a:t>
            </a:r>
            <a:r>
              <a:rPr lang="ko-KR" altLang="en-US" b="1" dirty="0">
                <a:solidFill>
                  <a:schemeClr val="tx1"/>
                </a:solidFill>
              </a:rPr>
              <a:t>로 치환하기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971600" y="4149080"/>
            <a:ext cx="6192688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[0-9]{2} :</a:t>
            </a:r>
            <a:r>
              <a:rPr lang="ko-KR" altLang="ko-KR" dirty="0">
                <a:solidFill>
                  <a:schemeClr val="tx1"/>
                </a:solidFill>
              </a:rPr>
              <a:t>숫자 두 자리를 의미합니다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en-US" altLang="ko-KR" dirty="0" err="1">
                <a:solidFill>
                  <a:schemeClr val="tx1"/>
                </a:solidFill>
              </a:rPr>
              <a:t>abc</a:t>
            </a:r>
            <a:r>
              <a:rPr lang="en-US" altLang="ko-KR" dirty="0">
                <a:solidFill>
                  <a:schemeClr val="tx1"/>
                </a:solidFill>
              </a:rPr>
              <a:t>[7-9]{2} :abc77,abc87, abc97 </a:t>
            </a:r>
            <a:r>
              <a:rPr lang="ko-KR" altLang="ko-KR" dirty="0">
                <a:solidFill>
                  <a:schemeClr val="tx1"/>
                </a:solidFill>
              </a:rPr>
              <a:t>등이 해당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27AD53-3187-44ED-0046-F89A76F23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113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512" y="1196752"/>
            <a:ext cx="8640960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사용 예제 </a:t>
            </a:r>
            <a:r>
              <a:rPr lang="en-US" altLang="ko-KR" b="1" dirty="0">
                <a:solidFill>
                  <a:schemeClr val="tx1"/>
                </a:solidFill>
              </a:rPr>
              <a:t>4: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b="1" dirty="0">
                <a:solidFill>
                  <a:schemeClr val="tx1"/>
                </a:solidFill>
              </a:rPr>
              <a:t>사용자가 </a:t>
            </a:r>
            <a:r>
              <a:rPr lang="ko-KR" altLang="ko-KR" b="1" dirty="0" err="1">
                <a:solidFill>
                  <a:schemeClr val="tx1"/>
                </a:solidFill>
              </a:rPr>
              <a:t>검색어를</a:t>
            </a:r>
            <a:r>
              <a:rPr lang="ko-KR" altLang="ko-KR" b="1" dirty="0">
                <a:solidFill>
                  <a:schemeClr val="tx1"/>
                </a:solidFill>
              </a:rPr>
              <a:t> 입력할 때 공백 문자를 가장 먼저 입력하고 아이디 중간에도 공백이 있어서 모든 공백을 제거하기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5" name="그림 14" descr="2장_p70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2492896"/>
            <a:ext cx="7368820" cy="272596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6DE5C4C-DA9B-F57B-4BC7-1091B5ED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114</a:t>
            </a:fld>
            <a:endParaRPr lang="ko-KR" altLang="en-US"/>
          </a:p>
        </p:txBody>
      </p:sp>
      <p:pic>
        <p:nvPicPr>
          <p:cNvPr id="12" name="그림 11" descr="2장_p70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060848"/>
            <a:ext cx="6572190" cy="25392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31640" y="1196752"/>
            <a:ext cx="626469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대소문자와 공백 처리하기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919662-9B2A-0DF0-19C8-649B232C7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115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24744"/>
            <a:ext cx="8640960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ko-KR" b="1" dirty="0">
                <a:solidFill>
                  <a:schemeClr val="tx1"/>
                </a:solidFill>
              </a:rPr>
              <a:t>사용 예제 </a:t>
            </a:r>
            <a:r>
              <a:rPr lang="en-US" altLang="ko-KR" b="1" dirty="0">
                <a:solidFill>
                  <a:schemeClr val="tx1"/>
                </a:solidFill>
              </a:rPr>
              <a:t>5:  </a:t>
            </a:r>
            <a:r>
              <a:rPr lang="ko-KR" altLang="ko-KR" b="1" dirty="0">
                <a:solidFill>
                  <a:schemeClr val="tx1"/>
                </a:solidFill>
              </a:rPr>
              <a:t>특정 문자열의 형태를 다른 형태로 바꿀 때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b="1" dirty="0">
                <a:solidFill>
                  <a:schemeClr val="tx1"/>
                </a:solidFill>
              </a:rPr>
              <a:t>아래 화면은 </a:t>
            </a:r>
            <a:r>
              <a:rPr lang="en-US" altLang="ko-KR" b="1" dirty="0">
                <a:solidFill>
                  <a:schemeClr val="tx1"/>
                </a:solidFill>
              </a:rPr>
              <a:t>‘20141023’ </a:t>
            </a:r>
            <a:r>
              <a:rPr lang="ko-KR" altLang="ko-KR" b="1" dirty="0">
                <a:solidFill>
                  <a:schemeClr val="tx1"/>
                </a:solidFill>
              </a:rPr>
              <a:t>형태로 이루어진 데이터를 </a:t>
            </a:r>
            <a:r>
              <a:rPr lang="en-US" altLang="ko-KR" b="1" dirty="0">
                <a:solidFill>
                  <a:schemeClr val="tx1"/>
                </a:solidFill>
              </a:rPr>
              <a:t>‘2014-10-23’ </a:t>
            </a:r>
            <a:r>
              <a:rPr lang="ko-KR" altLang="ko-KR" b="1" dirty="0">
                <a:solidFill>
                  <a:schemeClr val="tx1"/>
                </a:solidFill>
              </a:rPr>
              <a:t>의 형태로 변형하는 예제입니다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71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2492896"/>
            <a:ext cx="7899268" cy="234392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BDD053A-2735-045D-11E6-B1B1E48F5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116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1196752"/>
            <a:ext cx="6768752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3) REGEXP_SUBSTR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71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3" y="1988840"/>
            <a:ext cx="6158556" cy="199923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555776" y="3356992"/>
            <a:ext cx="4968552" cy="9361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첫 글자가 공백이 아니고</a:t>
            </a:r>
            <a:r>
              <a:rPr lang="en-US" altLang="ko-KR" dirty="0">
                <a:solidFill>
                  <a:schemeClr val="tx1"/>
                </a:solidFill>
              </a:rPr>
              <a:t>( ’[^ ]’) </a:t>
            </a:r>
            <a:r>
              <a:rPr lang="ko-KR" altLang="ko-KR" dirty="0">
                <a:solidFill>
                  <a:schemeClr val="tx1"/>
                </a:solidFill>
              </a:rPr>
              <a:t>그 후에 </a:t>
            </a:r>
            <a:r>
              <a:rPr lang="en-US" altLang="ko-KR" dirty="0">
                <a:solidFill>
                  <a:schemeClr val="tx1"/>
                </a:solidFill>
              </a:rPr>
              <a:t>‘DEF’ </a:t>
            </a:r>
            <a:r>
              <a:rPr lang="ko-KR" altLang="ko-KR" dirty="0">
                <a:solidFill>
                  <a:schemeClr val="tx1"/>
                </a:solidFill>
              </a:rPr>
              <a:t>가 나오는 부분을 추</a:t>
            </a:r>
            <a:r>
              <a:rPr lang="ko-KR" altLang="en-US" dirty="0">
                <a:solidFill>
                  <a:schemeClr val="tx1"/>
                </a:solidFill>
              </a:rPr>
              <a:t>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ED79BA-1C8B-FC49-45E8-DA80479F1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117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96752"/>
            <a:ext cx="8712968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1 :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b="1" dirty="0">
                <a:solidFill>
                  <a:schemeClr val="tx1"/>
                </a:solidFill>
              </a:rPr>
              <a:t>교수테이블</a:t>
            </a:r>
            <a:r>
              <a:rPr lang="en-US" altLang="ko-KR" b="1" dirty="0">
                <a:solidFill>
                  <a:schemeClr val="tx1"/>
                </a:solidFill>
              </a:rPr>
              <a:t>(professor )</a:t>
            </a:r>
            <a:r>
              <a:rPr lang="ko-KR" altLang="ko-KR" b="1" dirty="0">
                <a:solidFill>
                  <a:schemeClr val="tx1"/>
                </a:solidFill>
              </a:rPr>
              <a:t>테이블에서 홈페이지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</a:rPr>
              <a:t>hpage</a:t>
            </a:r>
            <a:r>
              <a:rPr lang="en-US" altLang="ko-KR" b="1" dirty="0">
                <a:solidFill>
                  <a:schemeClr val="tx1"/>
                </a:solidFill>
              </a:rPr>
              <a:t>) </a:t>
            </a:r>
            <a:r>
              <a:rPr lang="ko-KR" altLang="ko-KR" b="1" dirty="0">
                <a:solidFill>
                  <a:schemeClr val="tx1"/>
                </a:solidFill>
              </a:rPr>
              <a:t>주소가 있는 교수들만 조사해서 아래의 화면처럼 나오게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72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492896"/>
            <a:ext cx="8445035" cy="2855226"/>
          </a:xfrm>
          <a:prstGeom prst="rect">
            <a:avLst/>
          </a:prstGeom>
        </p:spPr>
      </p:pic>
      <p:pic>
        <p:nvPicPr>
          <p:cNvPr id="14" name="그림 13" descr="9번.png"/>
          <p:cNvPicPr/>
          <p:nvPr/>
        </p:nvPicPr>
        <p:blipFill>
          <a:blip r:embed="rId3" cstate="print"/>
          <a:srcRect b="12550"/>
          <a:stretch>
            <a:fillRect/>
          </a:stretch>
        </p:blipFill>
        <p:spPr>
          <a:xfrm>
            <a:off x="5796136" y="3717032"/>
            <a:ext cx="936104" cy="13681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D414972-62F7-FDDF-CD9A-984F71F8E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118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7504" y="1124744"/>
            <a:ext cx="8712968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2 :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Professor </a:t>
            </a:r>
            <a:r>
              <a:rPr lang="ko-KR" altLang="ko-KR" b="1" dirty="0">
                <a:solidFill>
                  <a:schemeClr val="tx1"/>
                </a:solidFill>
              </a:rPr>
              <a:t>테이블에서 </a:t>
            </a:r>
            <a:r>
              <a:rPr lang="en-US" altLang="ko-KR" b="1" dirty="0">
                <a:solidFill>
                  <a:schemeClr val="tx1"/>
                </a:solidFill>
              </a:rPr>
              <a:t>101</a:t>
            </a:r>
            <a:r>
              <a:rPr lang="ko-KR" altLang="ko-KR" b="1" dirty="0">
                <a:solidFill>
                  <a:schemeClr val="tx1"/>
                </a:solidFill>
              </a:rPr>
              <a:t>번 학과와</a:t>
            </a:r>
            <a:r>
              <a:rPr lang="en-US" altLang="ko-KR" b="1" dirty="0">
                <a:solidFill>
                  <a:schemeClr val="tx1"/>
                </a:solidFill>
              </a:rPr>
              <a:t> 201</a:t>
            </a:r>
            <a:r>
              <a:rPr lang="ko-KR" altLang="ko-KR" b="1" dirty="0">
                <a:solidFill>
                  <a:schemeClr val="tx1"/>
                </a:solidFill>
              </a:rPr>
              <a:t>번 학과 교수들의 이름과 메일 주소의 도메인 주소를 출력하세요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r>
              <a:rPr lang="ko-KR" altLang="ko-KR" b="1" dirty="0">
                <a:solidFill>
                  <a:schemeClr val="tx1"/>
                </a:solidFill>
              </a:rPr>
              <a:t>단 메일 주소는</a:t>
            </a:r>
            <a:r>
              <a:rPr lang="en-US" altLang="ko-KR" b="1" dirty="0">
                <a:solidFill>
                  <a:schemeClr val="tx1"/>
                </a:solidFill>
              </a:rPr>
              <a:t> @</a:t>
            </a:r>
            <a:r>
              <a:rPr lang="ko-KR" altLang="ko-KR" b="1" dirty="0">
                <a:solidFill>
                  <a:schemeClr val="tx1"/>
                </a:solidFill>
              </a:rPr>
              <a:t>뒤에 있는 주소만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72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276871"/>
            <a:ext cx="8445035" cy="354461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92E7703-30DC-99BA-6A9D-681CB284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119</a:t>
            </a:fld>
            <a:endParaRPr lang="ko-KR" altLang="en-US"/>
          </a:p>
        </p:txBody>
      </p:sp>
      <p:pic>
        <p:nvPicPr>
          <p:cNvPr id="12" name="그림 11" descr="2장_p73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340768"/>
            <a:ext cx="5482091" cy="2306586"/>
          </a:xfrm>
          <a:prstGeom prst="rect">
            <a:avLst/>
          </a:prstGeom>
        </p:spPr>
      </p:pic>
      <p:pic>
        <p:nvPicPr>
          <p:cNvPr id="13" name="그림 12" descr="2장_p73_그림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3814649"/>
            <a:ext cx="5482091" cy="199061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004048" y="2492896"/>
            <a:ext cx="3528392" cy="7200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문자열에서</a:t>
            </a:r>
            <a:r>
              <a:rPr lang="en-US" altLang="ko-KR" dirty="0">
                <a:solidFill>
                  <a:schemeClr val="tx1"/>
                </a:solidFill>
              </a:rPr>
              <a:t> : </a:t>
            </a:r>
            <a:r>
              <a:rPr lang="ko-KR" altLang="ko-KR" dirty="0">
                <a:solidFill>
                  <a:schemeClr val="tx1"/>
                </a:solidFill>
              </a:rPr>
              <a:t>기호를 기준으로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ko-KR" dirty="0">
                <a:solidFill>
                  <a:schemeClr val="tx1"/>
                </a:solidFill>
              </a:rPr>
              <a:t>번 </a:t>
            </a:r>
            <a:r>
              <a:rPr lang="ko-KR" altLang="ko-KR" dirty="0" err="1">
                <a:solidFill>
                  <a:schemeClr val="tx1"/>
                </a:solidFill>
              </a:rPr>
              <a:t>째의</a:t>
            </a:r>
            <a:r>
              <a:rPr lang="ko-KR" altLang="ko-KR" dirty="0">
                <a:solidFill>
                  <a:schemeClr val="tx1"/>
                </a:solidFill>
              </a:rPr>
              <a:t> 문자열을 출력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04048" y="4797152"/>
            <a:ext cx="3528392" cy="7200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문자열에서</a:t>
            </a:r>
            <a:r>
              <a:rPr lang="en-US" altLang="ko-KR" dirty="0">
                <a:solidFill>
                  <a:schemeClr val="tx1"/>
                </a:solidFill>
              </a:rPr>
              <a:t> : </a:t>
            </a:r>
            <a:r>
              <a:rPr lang="ko-KR" altLang="ko-KR" dirty="0">
                <a:solidFill>
                  <a:schemeClr val="tx1"/>
                </a:solidFill>
              </a:rPr>
              <a:t>기호를 기준으로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ko-KR" dirty="0">
                <a:solidFill>
                  <a:schemeClr val="tx1"/>
                </a:solidFill>
              </a:rPr>
              <a:t>번 </a:t>
            </a:r>
            <a:r>
              <a:rPr lang="ko-KR" altLang="ko-KR" dirty="0" err="1">
                <a:solidFill>
                  <a:schemeClr val="tx1"/>
                </a:solidFill>
              </a:rPr>
              <a:t>째의</a:t>
            </a:r>
            <a:r>
              <a:rPr lang="ko-KR" altLang="ko-KR" dirty="0">
                <a:solidFill>
                  <a:schemeClr val="tx1"/>
                </a:solidFill>
              </a:rPr>
              <a:t> 문자열을 출력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2E0D12-5C6F-3991-E181-A2AB81796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1124744"/>
            <a:ext cx="7056784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6) SUBSTR(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 (</a:t>
            </a:r>
            <a:r>
              <a:rPr lang="ko-KR" altLang="ko-KR" b="1" dirty="0">
                <a:solidFill>
                  <a:schemeClr val="tx1"/>
                </a:solidFill>
              </a:rPr>
              <a:t>아주 중요한 함수입니다</a:t>
            </a:r>
            <a:r>
              <a:rPr lang="en-US" altLang="ko-KR" b="1" dirty="0">
                <a:solidFill>
                  <a:schemeClr val="tx1"/>
                </a:solidFill>
              </a:rPr>
              <a:t>!)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806DE7-4838-C908-7F5C-E3217F143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E7489B-A451-54FB-08A2-B6D8748AB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70333"/>
            <a:ext cx="4320480" cy="427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805D8E-12C1-9676-A830-0D2220E7F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92" y="2363854"/>
            <a:ext cx="8388424" cy="3426436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  <p:pic>
        <p:nvPicPr>
          <p:cNvPr id="12" name="그림 11" descr="2장_p73_그림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340768"/>
            <a:ext cx="5704708" cy="234392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220072" y="2492896"/>
            <a:ext cx="3528392" cy="7200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문자열에서</a:t>
            </a:r>
            <a:r>
              <a:rPr lang="en-US" altLang="ko-KR" dirty="0">
                <a:solidFill>
                  <a:schemeClr val="tx1"/>
                </a:solidFill>
              </a:rPr>
              <a:t> / </a:t>
            </a:r>
            <a:r>
              <a:rPr lang="ko-KR" altLang="ko-KR" dirty="0">
                <a:solidFill>
                  <a:schemeClr val="tx1"/>
                </a:solidFill>
              </a:rPr>
              <a:t>기호를 기준으로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ko-KR" dirty="0">
                <a:solidFill>
                  <a:schemeClr val="tx1"/>
                </a:solidFill>
              </a:rPr>
              <a:t>번 </a:t>
            </a:r>
            <a:r>
              <a:rPr lang="ko-KR" altLang="ko-KR" dirty="0" err="1">
                <a:solidFill>
                  <a:schemeClr val="tx1"/>
                </a:solidFill>
              </a:rPr>
              <a:t>째의</a:t>
            </a:r>
            <a:r>
              <a:rPr lang="ko-KR" altLang="ko-KR" dirty="0">
                <a:solidFill>
                  <a:schemeClr val="tx1"/>
                </a:solidFill>
              </a:rPr>
              <a:t> 문자열을 출력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 descr="2장_p74_그림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7" y="3789039"/>
            <a:ext cx="5704708" cy="217158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20072" y="4797152"/>
            <a:ext cx="3528392" cy="7200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문자열에서</a:t>
            </a:r>
            <a:r>
              <a:rPr lang="en-US" altLang="ko-KR" dirty="0">
                <a:solidFill>
                  <a:schemeClr val="tx1"/>
                </a:solidFill>
              </a:rPr>
              <a:t> / </a:t>
            </a:r>
            <a:r>
              <a:rPr lang="ko-KR" altLang="ko-KR" dirty="0">
                <a:solidFill>
                  <a:schemeClr val="tx1"/>
                </a:solidFill>
              </a:rPr>
              <a:t>기호를 기준으로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ko-KR" dirty="0">
                <a:solidFill>
                  <a:schemeClr val="tx1"/>
                </a:solidFill>
              </a:rPr>
              <a:t>번 </a:t>
            </a:r>
            <a:r>
              <a:rPr lang="ko-KR" altLang="ko-KR" dirty="0" err="1">
                <a:solidFill>
                  <a:schemeClr val="tx1"/>
                </a:solidFill>
              </a:rPr>
              <a:t>째의</a:t>
            </a:r>
            <a:r>
              <a:rPr lang="ko-KR" altLang="ko-KR" dirty="0">
                <a:solidFill>
                  <a:schemeClr val="tx1"/>
                </a:solidFill>
              </a:rPr>
              <a:t> 문자열을 출력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5310FB-A31A-AE33-115F-8DD0F7F7D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121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5536" y="980728"/>
            <a:ext cx="6840760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7. 11g </a:t>
            </a:r>
            <a:r>
              <a:rPr lang="ko-KR" altLang="ko-KR" b="1" dirty="0">
                <a:solidFill>
                  <a:schemeClr val="tx1"/>
                </a:solidFill>
              </a:rPr>
              <a:t>에서 추가된 정규식 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5536" y="1412776"/>
            <a:ext cx="7992888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REGEXP_COUNT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r>
              <a:rPr lang="en-US" altLang="ko-KR" dirty="0">
                <a:solidFill>
                  <a:schemeClr val="tx1"/>
                </a:solidFill>
              </a:rPr>
              <a:t> : </a:t>
            </a:r>
            <a:r>
              <a:rPr lang="ko-KR" altLang="ko-KR" dirty="0">
                <a:solidFill>
                  <a:schemeClr val="tx1"/>
                </a:solidFill>
              </a:rPr>
              <a:t>특정 문자의 개수를 세는 함수</a:t>
            </a:r>
          </a:p>
        </p:txBody>
      </p:sp>
      <p:pic>
        <p:nvPicPr>
          <p:cNvPr id="14" name="그림 13" descr="2장_p74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2131411"/>
            <a:ext cx="4223475" cy="403389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139952" y="3717032"/>
            <a:ext cx="3024336" cy="7920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대문자 </a:t>
            </a:r>
            <a:r>
              <a:rPr lang="en-US" altLang="ko-KR" b="1" dirty="0">
                <a:solidFill>
                  <a:schemeClr val="tx1"/>
                </a:solidFill>
              </a:rPr>
              <a:t>A </a:t>
            </a:r>
            <a:r>
              <a:rPr lang="ko-KR" altLang="en-US" b="1" dirty="0">
                <a:solidFill>
                  <a:schemeClr val="tx1"/>
                </a:solidFill>
              </a:rPr>
              <a:t>의 개수 출력하기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46B329-558D-1918-75D1-83007676B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122</a:t>
            </a:fld>
            <a:endParaRPr lang="ko-KR" altLang="en-US"/>
          </a:p>
        </p:txBody>
      </p:sp>
      <p:pic>
        <p:nvPicPr>
          <p:cNvPr id="12" name="그림 11" descr="2장_p75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340768"/>
            <a:ext cx="4607428" cy="422826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427984" y="2348880"/>
            <a:ext cx="4248472" cy="129614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검색 위치를</a:t>
            </a:r>
            <a:r>
              <a:rPr lang="en-US" altLang="ko-KR" dirty="0">
                <a:solidFill>
                  <a:schemeClr val="tx1"/>
                </a:solidFill>
              </a:rPr>
              <a:t> 3</a:t>
            </a:r>
            <a:r>
              <a:rPr lang="ko-KR" altLang="ko-KR" dirty="0">
                <a:solidFill>
                  <a:schemeClr val="tx1"/>
                </a:solidFill>
              </a:rPr>
              <a:t>으로 지정해서</a:t>
            </a:r>
            <a:r>
              <a:rPr lang="en-US" altLang="ko-KR" dirty="0">
                <a:solidFill>
                  <a:schemeClr val="tx1"/>
                </a:solidFill>
              </a:rPr>
              <a:t> 3</a:t>
            </a:r>
            <a:r>
              <a:rPr lang="ko-KR" altLang="ko-KR" dirty="0">
                <a:solidFill>
                  <a:schemeClr val="tx1"/>
                </a:solidFill>
              </a:rPr>
              <a:t>번째 문자 이후부터 해당 소문자 </a:t>
            </a:r>
            <a:r>
              <a:rPr lang="en-US" altLang="ko-KR" dirty="0">
                <a:solidFill>
                  <a:schemeClr val="tx1"/>
                </a:solidFill>
              </a:rPr>
              <a:t>‘c’ </a:t>
            </a:r>
            <a:r>
              <a:rPr lang="ko-KR" altLang="ko-KR" dirty="0">
                <a:solidFill>
                  <a:schemeClr val="tx1"/>
                </a:solidFill>
              </a:rPr>
              <a:t>가 나오는 개수를 세는 예</a:t>
            </a:r>
            <a:r>
              <a:rPr lang="ko-KR" altLang="en-US" dirty="0">
                <a:solidFill>
                  <a:schemeClr val="tx1"/>
                </a:solidFill>
              </a:rPr>
              <a:t>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8CA7E0-BF7E-6CD3-6AA5-06D399DF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123</a:t>
            </a:fld>
            <a:endParaRPr lang="ko-KR" altLang="en-US"/>
          </a:p>
        </p:txBody>
      </p:sp>
      <p:pic>
        <p:nvPicPr>
          <p:cNvPr id="12" name="그림 11" descr="2장_p75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412776"/>
            <a:ext cx="5980463" cy="440061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355976" y="2996952"/>
            <a:ext cx="4392488" cy="10801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RESULT 2 </a:t>
            </a:r>
            <a:r>
              <a:rPr lang="ko-KR" altLang="ko-KR" dirty="0" err="1">
                <a:solidFill>
                  <a:schemeClr val="tx1"/>
                </a:solidFill>
              </a:rPr>
              <a:t>컬럼에서</a:t>
            </a:r>
            <a:r>
              <a:rPr lang="ko-KR" altLang="ko-KR" dirty="0">
                <a:solidFill>
                  <a:schemeClr val="tx1"/>
                </a:solidFill>
              </a:rPr>
              <a:t> 소문자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옵션을 줘서 대소문자 구분 없이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즉</a:t>
            </a:r>
            <a:r>
              <a:rPr lang="en-US" altLang="ko-KR" dirty="0">
                <a:solidFill>
                  <a:schemeClr val="tx1"/>
                </a:solidFill>
              </a:rPr>
              <a:t> 'C' </a:t>
            </a:r>
            <a:r>
              <a:rPr lang="ko-KR" altLang="ko-KR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'c' </a:t>
            </a:r>
            <a:r>
              <a:rPr lang="ko-KR" altLang="ko-KR" dirty="0">
                <a:solidFill>
                  <a:schemeClr val="tx1"/>
                </a:solidFill>
              </a:rPr>
              <a:t>모두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몇 개가 나오는 지 세어 출력하</a:t>
            </a:r>
            <a:r>
              <a:rPr lang="ko-KR" altLang="en-US" dirty="0">
                <a:solidFill>
                  <a:schemeClr val="tx1"/>
                </a:solidFill>
              </a:rPr>
              <a:t>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FF3E57-40AB-B8D1-E3C7-CEBAD17E2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124</a:t>
            </a:fld>
            <a:endParaRPr lang="ko-KR" altLang="en-US"/>
          </a:p>
        </p:txBody>
      </p:sp>
      <p:pic>
        <p:nvPicPr>
          <p:cNvPr id="13" name="그림 12" descr="2장_p76_그림1.png"/>
          <p:cNvPicPr>
            <a:picLocks noChangeAspect="1"/>
          </p:cNvPicPr>
          <p:nvPr/>
        </p:nvPicPr>
        <p:blipFill>
          <a:blip r:embed="rId2" cstate="print"/>
          <a:srcRect t="48140"/>
          <a:stretch>
            <a:fillRect/>
          </a:stretch>
        </p:blipFill>
        <p:spPr>
          <a:xfrm>
            <a:off x="467544" y="1556792"/>
            <a:ext cx="4883183" cy="22821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467544" y="4149080"/>
            <a:ext cx="7632848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탈출문자</a:t>
            </a:r>
            <a:r>
              <a:rPr lang="en-US" altLang="ko-KR" dirty="0">
                <a:solidFill>
                  <a:schemeClr val="tx1"/>
                </a:solidFill>
              </a:rPr>
              <a:t>(Escape)</a:t>
            </a:r>
            <a:r>
              <a:rPr lang="ko-KR" altLang="ko-KR" dirty="0">
                <a:solidFill>
                  <a:schemeClr val="tx1"/>
                </a:solidFill>
              </a:rPr>
              <a:t>를 사용하는 예를 보여줍니다</a:t>
            </a:r>
            <a:r>
              <a:rPr lang="en-US" altLang="ko-KR" dirty="0">
                <a:solidFill>
                  <a:schemeClr val="tx1"/>
                </a:solidFill>
              </a:rPr>
              <a:t>. RESULT 1 </a:t>
            </a:r>
            <a:r>
              <a:rPr lang="ko-KR" altLang="ko-KR" dirty="0">
                <a:solidFill>
                  <a:schemeClr val="tx1"/>
                </a:solidFill>
              </a:rPr>
              <a:t>결과에서는 </a:t>
            </a:r>
            <a:r>
              <a:rPr lang="en-US" altLang="ko-KR" dirty="0">
                <a:solidFill>
                  <a:schemeClr val="tx1"/>
                </a:solidFill>
              </a:rPr>
              <a:t>. (</a:t>
            </a:r>
            <a:r>
              <a:rPr lang="ko-KR" altLang="ko-KR" dirty="0">
                <a:solidFill>
                  <a:schemeClr val="tx1"/>
                </a:solidFill>
              </a:rPr>
              <a:t>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이 모든 것이란 뜻으로 작동했지만</a:t>
            </a:r>
            <a:r>
              <a:rPr lang="en-US" altLang="ko-KR" dirty="0">
                <a:solidFill>
                  <a:schemeClr val="tx1"/>
                </a:solidFill>
              </a:rPr>
              <a:t> RESULT 2 </a:t>
            </a:r>
            <a:r>
              <a:rPr lang="ko-KR" altLang="ko-KR" dirty="0">
                <a:solidFill>
                  <a:schemeClr val="tx1"/>
                </a:solidFill>
              </a:rPr>
              <a:t>결과는</a:t>
            </a:r>
            <a:r>
              <a:rPr lang="en-US" altLang="ko-KR" dirty="0">
                <a:solidFill>
                  <a:schemeClr val="tx1"/>
                </a:solidFill>
              </a:rPr>
              <a:t> \(</a:t>
            </a:r>
            <a:r>
              <a:rPr lang="ko-KR" altLang="ko-KR" dirty="0">
                <a:solidFill>
                  <a:schemeClr val="tx1"/>
                </a:solidFill>
              </a:rPr>
              <a:t>탈출문자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를 썼기 때문에</a:t>
            </a:r>
            <a:r>
              <a:rPr lang="en-US" altLang="ko-KR" dirty="0">
                <a:solidFill>
                  <a:schemeClr val="tx1"/>
                </a:solidFill>
              </a:rPr>
              <a:t> .(</a:t>
            </a:r>
            <a:r>
              <a:rPr lang="ko-KR" altLang="ko-KR" dirty="0">
                <a:solidFill>
                  <a:schemeClr val="tx1"/>
                </a:solidFill>
              </a:rPr>
              <a:t>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으로 인식해서 결과를 출력 한 것입니다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E97CF-ED10-EA51-EFA0-C3C3A2E49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125</a:t>
            </a:fld>
            <a:endParaRPr lang="ko-KR" altLang="en-US"/>
          </a:p>
        </p:txBody>
      </p:sp>
      <p:pic>
        <p:nvPicPr>
          <p:cNvPr id="12" name="그림 11" descr="2장_p76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1340768"/>
            <a:ext cx="5520870" cy="474530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580112" y="2996952"/>
            <a:ext cx="3024336" cy="17281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어떤 문자를 검색할 때 사용하는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ko-KR" dirty="0">
                <a:solidFill>
                  <a:schemeClr val="tx1"/>
                </a:solidFill>
              </a:rPr>
              <a:t>가지 방법을 보여 주는데 어떤 방법으로 검색하든 동일한 결과가 나옵니다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4C61F1-B36C-0DC2-A676-35DBD9008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126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1124744"/>
            <a:ext cx="583264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[ Check Your Self !! ]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520" y="1700808"/>
            <a:ext cx="8640960" cy="3168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1. </a:t>
            </a:r>
            <a:r>
              <a:rPr lang="ko-KR" altLang="ko-KR" sz="1500" dirty="0">
                <a:solidFill>
                  <a:schemeClr val="tx1"/>
                </a:solidFill>
              </a:rPr>
              <a:t>나는 다양한 문자 함수들을 자유롭게 사용할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--------------------------( YES / NO 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2. </a:t>
            </a:r>
            <a:r>
              <a:rPr lang="ko-KR" altLang="ko-KR" sz="1500" dirty="0">
                <a:solidFill>
                  <a:schemeClr val="tx1"/>
                </a:solidFill>
              </a:rPr>
              <a:t>나는 다양한 숫자 함수들을 자유롭게 사용할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-------------------------( YES / NO 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3. </a:t>
            </a:r>
            <a:r>
              <a:rPr lang="ko-KR" altLang="ko-KR" sz="1500" dirty="0">
                <a:solidFill>
                  <a:schemeClr val="tx1"/>
                </a:solidFill>
              </a:rPr>
              <a:t>나는 다양한 날짜 함수들을 자유롭게 사용할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--------------------------( YES / NO 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4. </a:t>
            </a:r>
            <a:r>
              <a:rPr lang="ko-KR" altLang="ko-KR" sz="1500" dirty="0">
                <a:solidFill>
                  <a:schemeClr val="tx1"/>
                </a:solidFill>
              </a:rPr>
              <a:t>나는 다양한 형 변환 함수들을 자유롭게 사용할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----------------------( YES / NO ) 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5. </a:t>
            </a:r>
            <a:r>
              <a:rPr lang="ko-KR" altLang="ko-KR" sz="1500" dirty="0">
                <a:solidFill>
                  <a:schemeClr val="tx1"/>
                </a:solidFill>
              </a:rPr>
              <a:t>나는 다양한 정규식 함수들을 다 이해하고 사용할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--------------------( YES / NO 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6. </a:t>
            </a:r>
            <a:r>
              <a:rPr lang="ko-KR" altLang="ko-KR" sz="1500" dirty="0">
                <a:solidFill>
                  <a:schemeClr val="tx1"/>
                </a:solidFill>
              </a:rPr>
              <a:t>나는 다양한 유형의</a:t>
            </a:r>
            <a:r>
              <a:rPr lang="en-US" altLang="ko-KR" sz="1500" dirty="0">
                <a:solidFill>
                  <a:schemeClr val="tx1"/>
                </a:solidFill>
              </a:rPr>
              <a:t> DECODE </a:t>
            </a:r>
            <a:r>
              <a:rPr lang="ko-KR" altLang="ko-KR" sz="1500" dirty="0">
                <a:solidFill>
                  <a:schemeClr val="tx1"/>
                </a:solidFill>
              </a:rPr>
              <a:t>함수를 다 이해하고 사용할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------------( YES / NO 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7. </a:t>
            </a:r>
            <a:r>
              <a:rPr lang="ko-KR" altLang="ko-KR" sz="1500" dirty="0">
                <a:solidFill>
                  <a:schemeClr val="tx1"/>
                </a:solidFill>
              </a:rPr>
              <a:t>나는 다양한 유형의</a:t>
            </a:r>
            <a:r>
              <a:rPr lang="en-US" altLang="ko-KR" sz="1500" dirty="0">
                <a:solidFill>
                  <a:schemeClr val="tx1"/>
                </a:solidFill>
              </a:rPr>
              <a:t> CASE </a:t>
            </a:r>
            <a:r>
              <a:rPr lang="ko-KR" altLang="ko-KR" sz="1500" dirty="0">
                <a:solidFill>
                  <a:schemeClr val="tx1"/>
                </a:solidFill>
              </a:rPr>
              <a:t>함수를 다 이해하고 사용할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----------------( YES / NO 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8. </a:t>
            </a:r>
            <a:r>
              <a:rPr lang="ko-KR" altLang="ko-KR" sz="1500" dirty="0">
                <a:solidFill>
                  <a:schemeClr val="tx1"/>
                </a:solidFill>
              </a:rPr>
              <a:t>나는</a:t>
            </a:r>
            <a:r>
              <a:rPr lang="en-US" altLang="ko-KR" sz="1500" dirty="0">
                <a:solidFill>
                  <a:schemeClr val="tx1"/>
                </a:solidFill>
              </a:rPr>
              <a:t> NLV( )  </a:t>
            </a:r>
            <a:r>
              <a:rPr lang="ko-KR" altLang="ko-KR" sz="1500" dirty="0">
                <a:solidFill>
                  <a:schemeClr val="tx1"/>
                </a:solidFill>
              </a:rPr>
              <a:t>함수와</a:t>
            </a:r>
            <a:r>
              <a:rPr lang="en-US" altLang="ko-KR" sz="1500" dirty="0">
                <a:solidFill>
                  <a:schemeClr val="tx1"/>
                </a:solidFill>
              </a:rPr>
              <a:t> NLV2( ) </a:t>
            </a:r>
            <a:r>
              <a:rPr lang="ko-KR" altLang="ko-KR" sz="1500" dirty="0">
                <a:solidFill>
                  <a:schemeClr val="tx1"/>
                </a:solidFill>
              </a:rPr>
              <a:t>함수를 다 이해사고 사용할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-------------( YES / NO ). 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sz="15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A3F081-8D3C-F337-5939-3AE8CF49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24744"/>
            <a:ext cx="8712968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① student </a:t>
            </a:r>
            <a:r>
              <a:rPr lang="ko-KR" altLang="ko-KR" b="1" dirty="0">
                <a:solidFill>
                  <a:schemeClr val="tx1"/>
                </a:solidFill>
              </a:rPr>
              <a:t>테이블에서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jumin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컬럼을 사용해서</a:t>
            </a:r>
            <a:r>
              <a:rPr lang="en-US" altLang="ko-KR" b="1" dirty="0">
                <a:solidFill>
                  <a:schemeClr val="tx1"/>
                </a:solidFill>
              </a:rPr>
              <a:t> 1</a:t>
            </a:r>
            <a:r>
              <a:rPr lang="ko-KR" altLang="ko-KR" b="1" dirty="0">
                <a:solidFill>
                  <a:schemeClr val="tx1"/>
                </a:solidFill>
              </a:rPr>
              <a:t>전공</a:t>
            </a:r>
            <a:r>
              <a:rPr lang="en-US" altLang="ko-KR" b="1" dirty="0">
                <a:solidFill>
                  <a:schemeClr val="tx1"/>
                </a:solidFill>
              </a:rPr>
              <a:t>(deptno1)</a:t>
            </a:r>
            <a:r>
              <a:rPr lang="ko-KR" altLang="ko-KR" b="1" dirty="0">
                <a:solidFill>
                  <a:schemeClr val="tx1"/>
                </a:solidFill>
              </a:rPr>
              <a:t>이</a:t>
            </a:r>
            <a:r>
              <a:rPr lang="en-US" altLang="ko-KR" b="1" dirty="0">
                <a:solidFill>
                  <a:schemeClr val="tx1"/>
                </a:solidFill>
              </a:rPr>
              <a:t> 101</a:t>
            </a:r>
            <a:r>
              <a:rPr lang="ko-KR" altLang="ko-KR" b="1" dirty="0">
                <a:solidFill>
                  <a:schemeClr val="tx1"/>
                </a:solidFill>
              </a:rPr>
              <a:t>번인 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ko-KR" altLang="ko-KR" b="1" dirty="0">
                <a:solidFill>
                  <a:schemeClr val="tx1"/>
                </a:solidFill>
              </a:rPr>
              <a:t>학생들의 이름과 </a:t>
            </a:r>
            <a:r>
              <a:rPr lang="ko-KR" altLang="en-US" b="1" dirty="0">
                <a:solidFill>
                  <a:schemeClr val="tx1"/>
                </a:solidFill>
              </a:rPr>
              <a:t>태어난 </a:t>
            </a:r>
            <a:r>
              <a:rPr lang="ko-KR" altLang="ko-KR" b="1" dirty="0">
                <a:solidFill>
                  <a:schemeClr val="tx1"/>
                </a:solidFill>
              </a:rPr>
              <a:t>월일</a:t>
            </a:r>
            <a:r>
              <a:rPr lang="en-US" altLang="ko-KR" b="1" dirty="0">
                <a:solidFill>
                  <a:schemeClr val="tx1"/>
                </a:solidFill>
              </a:rPr>
              <a:t> , </a:t>
            </a:r>
            <a:r>
              <a:rPr lang="ko-KR" altLang="ko-KR" b="1" dirty="0">
                <a:solidFill>
                  <a:schemeClr val="tx1"/>
                </a:solidFill>
              </a:rPr>
              <a:t>생일 하루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전 날짜를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7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2348880"/>
            <a:ext cx="5464857" cy="26929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C273544-608B-FF79-90B5-7263A204B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1124744"/>
            <a:ext cx="597666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7) SUBSTRB(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 – </a:t>
            </a:r>
            <a:r>
              <a:rPr lang="ko-KR" altLang="en-US" b="1" dirty="0">
                <a:solidFill>
                  <a:schemeClr val="tx1"/>
                </a:solidFill>
              </a:rPr>
              <a:t>추출할 바이트 수를 지정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8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916832"/>
            <a:ext cx="5583106" cy="19101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A9E232-4574-0055-D9AE-8EBA9BE99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1052736"/>
            <a:ext cx="417646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8) INSTR( )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4" name="그림 13" descr="2장_p8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276872"/>
            <a:ext cx="5020103" cy="17627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CDEA828-E5B8-48A1-2AFD-15BF120A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B0A0FA-47F1-E5D1-C287-7F3654AA2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600045"/>
            <a:ext cx="7128792" cy="3956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18FC1B-80BD-2B66-2FD7-EEC386DAB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4154700"/>
            <a:ext cx="6912768" cy="181611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860032" y="3573016"/>
            <a:ext cx="3096344" cy="100811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 </a:t>
            </a:r>
            <a:r>
              <a:rPr lang="en-US" altLang="ko-KR" b="1" dirty="0">
                <a:solidFill>
                  <a:schemeClr val="tx1"/>
                </a:solidFill>
              </a:rPr>
              <a:t>3 </a:t>
            </a:r>
            <a:r>
              <a:rPr lang="ko-KR" altLang="en-US" b="1" dirty="0">
                <a:solidFill>
                  <a:schemeClr val="tx1"/>
                </a:solidFill>
              </a:rPr>
              <a:t>개의 화면을 비교해서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꼭 이해하세요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08462"/>
            <a:ext cx="4248472" cy="1531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588" y="1608462"/>
            <a:ext cx="4277809" cy="1533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65" y="3270552"/>
            <a:ext cx="4233127" cy="154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526FD04-903C-D2EE-9252-C8810CCF6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1196752"/>
            <a:ext cx="8712968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 1) Student </a:t>
            </a:r>
            <a:r>
              <a:rPr lang="ko-KR" altLang="ko-KR" b="1" dirty="0">
                <a:solidFill>
                  <a:schemeClr val="tx1"/>
                </a:solidFill>
              </a:rPr>
              <a:t>테이블의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tel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 err="1">
                <a:solidFill>
                  <a:schemeClr val="tx1"/>
                </a:solidFill>
              </a:rPr>
              <a:t>컬럼을</a:t>
            </a:r>
            <a:r>
              <a:rPr lang="ko-KR" altLang="ko-KR" b="1" dirty="0">
                <a:solidFill>
                  <a:schemeClr val="tx1"/>
                </a:solidFill>
              </a:rPr>
              <a:t> 사용하여 </a:t>
            </a:r>
            <a:r>
              <a:rPr lang="en-US" altLang="ko-KR" b="1" dirty="0">
                <a:solidFill>
                  <a:schemeClr val="tx1"/>
                </a:solidFill>
              </a:rPr>
              <a:t>1 </a:t>
            </a:r>
            <a:r>
              <a:rPr lang="ko-KR" altLang="ko-KR" b="1" dirty="0">
                <a:solidFill>
                  <a:schemeClr val="tx1"/>
                </a:solidFill>
              </a:rPr>
              <a:t>전공번호</a:t>
            </a:r>
            <a:r>
              <a:rPr lang="en-US" altLang="ko-KR" b="1" dirty="0">
                <a:solidFill>
                  <a:schemeClr val="tx1"/>
                </a:solidFill>
              </a:rPr>
              <a:t>(deptno1)</a:t>
            </a:r>
            <a:r>
              <a:rPr lang="ko-KR" altLang="ko-KR" b="1" dirty="0">
                <a:solidFill>
                  <a:schemeClr val="tx1"/>
                </a:solidFill>
              </a:rPr>
              <a:t>가</a:t>
            </a:r>
            <a:r>
              <a:rPr lang="en-US" altLang="ko-KR" b="1" dirty="0">
                <a:solidFill>
                  <a:schemeClr val="tx1"/>
                </a:solidFill>
              </a:rPr>
              <a:t> 201</a:t>
            </a:r>
            <a:r>
              <a:rPr lang="ko-KR" altLang="ko-KR" b="1" dirty="0">
                <a:solidFill>
                  <a:schemeClr val="tx1"/>
                </a:solidFill>
              </a:rPr>
              <a:t>번인 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  </a:t>
            </a:r>
            <a:r>
              <a:rPr lang="ko-KR" altLang="ko-KR" b="1" dirty="0">
                <a:solidFill>
                  <a:schemeClr val="tx1"/>
                </a:solidFill>
              </a:rPr>
              <a:t>학생의 이름과 전화번호</a:t>
            </a:r>
            <a:r>
              <a:rPr lang="en-US" altLang="ko-KR" b="1" dirty="0">
                <a:solidFill>
                  <a:schemeClr val="tx1"/>
                </a:solidFill>
              </a:rPr>
              <a:t>, ‘)‘ </a:t>
            </a:r>
            <a:r>
              <a:rPr lang="ko-KR" altLang="ko-KR" b="1" dirty="0">
                <a:solidFill>
                  <a:schemeClr val="tx1"/>
                </a:solidFill>
              </a:rPr>
              <a:t>가 나오는 위치를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10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5423" y="2492896"/>
            <a:ext cx="5184313" cy="275708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70A83D4-3D4D-1A81-F3EE-08E5E755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3528" y="1268760"/>
            <a:ext cx="8424936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 2) Student </a:t>
            </a:r>
            <a:r>
              <a:rPr lang="ko-KR" altLang="ko-KR" b="1" dirty="0">
                <a:solidFill>
                  <a:schemeClr val="tx1"/>
                </a:solidFill>
              </a:rPr>
              <a:t>테이블에서</a:t>
            </a:r>
            <a:r>
              <a:rPr lang="en-US" altLang="ko-KR" b="1" dirty="0">
                <a:solidFill>
                  <a:schemeClr val="tx1"/>
                </a:solidFill>
              </a:rPr>
              <a:t> 1 </a:t>
            </a:r>
            <a:r>
              <a:rPr lang="ko-KR" altLang="ko-KR" b="1" dirty="0">
                <a:solidFill>
                  <a:schemeClr val="tx1"/>
                </a:solidFill>
              </a:rPr>
              <a:t>전공이</a:t>
            </a:r>
            <a:r>
              <a:rPr lang="en-US" altLang="ko-KR" b="1" dirty="0">
                <a:solidFill>
                  <a:schemeClr val="tx1"/>
                </a:solidFill>
              </a:rPr>
              <a:t> 101</a:t>
            </a:r>
            <a:r>
              <a:rPr lang="ko-KR" altLang="ko-KR" b="1" dirty="0">
                <a:solidFill>
                  <a:schemeClr val="tx1"/>
                </a:solidFill>
              </a:rPr>
              <a:t>번인 학생들의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tel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 err="1">
                <a:solidFill>
                  <a:schemeClr val="tx1"/>
                </a:solidFill>
              </a:rPr>
              <a:t>컬럼을</a:t>
            </a:r>
            <a:r>
              <a:rPr lang="ko-KR" altLang="ko-KR" b="1" dirty="0">
                <a:solidFill>
                  <a:schemeClr val="tx1"/>
                </a:solidFill>
              </a:rPr>
              <a:t> 조회하여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     3 </a:t>
            </a:r>
            <a:r>
              <a:rPr lang="ko-KR" altLang="ko-KR" b="1" dirty="0">
                <a:solidFill>
                  <a:schemeClr val="tx1"/>
                </a:solidFill>
              </a:rPr>
              <a:t>이 첫 번째로 나오는 위치를 이름과 전화번호와 함께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10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2492896"/>
            <a:ext cx="5184313" cy="219695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10BA886-3835-7DAD-D604-0EECDB36E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F0EDA2-C6D9-3253-1C4D-FE1CAB1BE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5474CF-A409-6ECA-EA66-9FBF87717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4" y="1412776"/>
            <a:ext cx="8460432" cy="47152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2</a:t>
            </a:r>
            <a:r>
              <a:rPr lang="ko-KR" altLang="ko-KR" sz="3600" b="1" dirty="0"/>
              <a:t>장</a:t>
            </a:r>
            <a:r>
              <a:rPr lang="en-US" altLang="ko-KR" sz="3600" b="1" dirty="0"/>
              <a:t>. SQL </a:t>
            </a:r>
            <a:r>
              <a:rPr lang="ko-KR" altLang="ko-KR" sz="3600" b="1" dirty="0"/>
              <a:t>단일행 함수를 배웁니다</a:t>
            </a:r>
            <a:r>
              <a:rPr lang="en-US" altLang="ko-KR" sz="3600" b="1" dirty="0"/>
              <a:t>.</a:t>
            </a:r>
            <a:endParaRPr lang="ko-KR" altLang="ko-KR" sz="36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2564904"/>
            <a:ext cx="6336704" cy="2808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[ </a:t>
            </a:r>
            <a:r>
              <a:rPr lang="ko-KR" altLang="ko-KR" b="1" dirty="0">
                <a:solidFill>
                  <a:schemeClr val="tx1"/>
                </a:solidFill>
              </a:rPr>
              <a:t>이번 장에서 배울 내용들</a:t>
            </a:r>
            <a:r>
              <a:rPr lang="en-US" altLang="ko-KR" b="1" dirty="0">
                <a:solidFill>
                  <a:schemeClr val="tx1"/>
                </a:solidFill>
              </a:rPr>
              <a:t> ]</a:t>
            </a:r>
            <a:endParaRPr lang="ko-KR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ko-KR" dirty="0">
                <a:solidFill>
                  <a:schemeClr val="tx1"/>
                </a:solidFill>
              </a:rPr>
              <a:t>단일행 함수와 복수행 함수의 차이를 배웁니다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ko-KR" dirty="0">
                <a:solidFill>
                  <a:schemeClr val="tx1"/>
                </a:solidFill>
              </a:rPr>
              <a:t>다양한 문자 함수들을 배웁니다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ko-KR" dirty="0">
                <a:solidFill>
                  <a:schemeClr val="tx1"/>
                </a:solidFill>
              </a:rPr>
              <a:t>다양한 숫자 함수들을 배웁니다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ko-KR" dirty="0">
                <a:solidFill>
                  <a:schemeClr val="tx1"/>
                </a:solidFill>
              </a:rPr>
              <a:t>다양한 날짜 함수들을 배웁니다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ko-KR" dirty="0">
                <a:solidFill>
                  <a:schemeClr val="tx1"/>
                </a:solidFill>
              </a:rPr>
              <a:t>다양한 </a:t>
            </a:r>
            <a:r>
              <a:rPr lang="ko-KR" altLang="ko-KR" dirty="0" err="1">
                <a:solidFill>
                  <a:schemeClr val="tx1"/>
                </a:solidFill>
              </a:rPr>
              <a:t>형변환</a:t>
            </a:r>
            <a:r>
              <a:rPr lang="ko-KR" altLang="ko-KR" dirty="0">
                <a:solidFill>
                  <a:schemeClr val="tx1"/>
                </a:solidFill>
              </a:rPr>
              <a:t> 함수들을 배웁니다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ko-KR" dirty="0">
                <a:solidFill>
                  <a:schemeClr val="tx1"/>
                </a:solidFill>
              </a:rPr>
              <a:t>다양한 일반 함수들을 배웁니다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7. </a:t>
            </a:r>
            <a:r>
              <a:rPr lang="ko-KR" altLang="ko-KR" dirty="0">
                <a:solidFill>
                  <a:schemeClr val="tx1"/>
                </a:solidFill>
              </a:rPr>
              <a:t>다양한 정규식 함수들을 배웁니다</a:t>
            </a:r>
            <a:r>
              <a:rPr lang="en-US" altLang="ko-KR" dirty="0">
                <a:solidFill>
                  <a:schemeClr val="tx1"/>
                </a:solidFill>
              </a:rPr>
              <a:t>.          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0" name="그림 9" descr="3번.png"/>
          <p:cNvPicPr/>
          <p:nvPr/>
        </p:nvPicPr>
        <p:blipFill>
          <a:blip r:embed="rId2" cstate="print"/>
          <a:srcRect t="2727" b="15732"/>
          <a:stretch>
            <a:fillRect/>
          </a:stretch>
        </p:blipFill>
        <p:spPr>
          <a:xfrm>
            <a:off x="6444208" y="3573016"/>
            <a:ext cx="1127362" cy="1224136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2" y="36493"/>
            <a:ext cx="646620" cy="836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AAF23A-D005-37CC-6946-BEB41DDF0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5099" y="1042018"/>
            <a:ext cx="8496944" cy="595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9) LPAD( ) </a:t>
            </a:r>
            <a:r>
              <a:rPr lang="ko-KR" altLang="ko-KR" b="1" dirty="0">
                <a:solidFill>
                  <a:schemeClr val="tx1"/>
                </a:solidFill>
              </a:rPr>
              <a:t>함수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7504" y="1988840"/>
            <a:ext cx="8712968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) student </a:t>
            </a:r>
            <a:r>
              <a:rPr lang="ko-KR" altLang="ko-KR" b="1" dirty="0">
                <a:solidFill>
                  <a:schemeClr val="tx1"/>
                </a:solidFill>
              </a:rPr>
              <a:t>테이블에서</a:t>
            </a:r>
            <a:r>
              <a:rPr lang="en-US" altLang="ko-KR" b="1" dirty="0">
                <a:solidFill>
                  <a:schemeClr val="tx1"/>
                </a:solidFill>
              </a:rPr>
              <a:t> 1 </a:t>
            </a:r>
            <a:r>
              <a:rPr lang="ko-KR" altLang="ko-KR" b="1" dirty="0">
                <a:solidFill>
                  <a:schemeClr val="tx1"/>
                </a:solidFill>
              </a:rPr>
              <a:t>전공이</a:t>
            </a:r>
            <a:r>
              <a:rPr lang="en-US" altLang="ko-KR" b="1" dirty="0">
                <a:solidFill>
                  <a:schemeClr val="tx1"/>
                </a:solidFill>
              </a:rPr>
              <a:t> 201 </a:t>
            </a:r>
            <a:r>
              <a:rPr lang="ko-KR" altLang="ko-KR" b="1" dirty="0">
                <a:solidFill>
                  <a:schemeClr val="tx1"/>
                </a:solidFill>
              </a:rPr>
              <a:t>번인 학과 학생들의</a:t>
            </a:r>
            <a:r>
              <a:rPr lang="en-US" altLang="ko-KR" b="1" dirty="0">
                <a:solidFill>
                  <a:schemeClr val="tx1"/>
                </a:solidFill>
              </a:rPr>
              <a:t> id </a:t>
            </a:r>
            <a:r>
              <a:rPr lang="ko-KR" altLang="ko-KR" b="1" dirty="0">
                <a:solidFill>
                  <a:schemeClr val="tx1"/>
                </a:solidFill>
              </a:rPr>
              <a:t>를 총</a:t>
            </a:r>
            <a:r>
              <a:rPr lang="en-US" altLang="ko-KR" b="1" dirty="0">
                <a:solidFill>
                  <a:schemeClr val="tx1"/>
                </a:solidFill>
              </a:rPr>
              <a:t> 10</a:t>
            </a:r>
            <a:r>
              <a:rPr lang="ko-KR" altLang="ko-KR" b="1" dirty="0">
                <a:solidFill>
                  <a:schemeClr val="tx1"/>
                </a:solidFill>
              </a:rPr>
              <a:t>자리로 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ko-KR" altLang="ko-KR" b="1" dirty="0">
                <a:solidFill>
                  <a:schemeClr val="tx1"/>
                </a:solidFill>
              </a:rPr>
              <a:t>출력하되 왼쪽 빈 자리는 </a:t>
            </a:r>
            <a:r>
              <a:rPr lang="en-US" altLang="ko-KR" b="1" dirty="0">
                <a:solidFill>
                  <a:schemeClr val="tx1"/>
                </a:solidFill>
              </a:rPr>
              <a:t>‘*’ </a:t>
            </a:r>
            <a:r>
              <a:rPr lang="ko-KR" altLang="ko-KR" b="1" dirty="0">
                <a:solidFill>
                  <a:schemeClr val="tx1"/>
                </a:solidFill>
              </a:rPr>
              <a:t>기호로 채우세요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4" name="그림 13" descr="2장_p11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2924943"/>
            <a:ext cx="3958250" cy="306204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F578216-14EC-D4D8-6A46-D785505FA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0FE4EC-79A6-952D-B477-C63D06547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91" y="1607575"/>
            <a:ext cx="4420543" cy="3527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547352-853C-ED32-E2B1-B0C5D62E9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BDE2B0-C0D7-426C-FAEA-7B638B6E7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6" y="1268760"/>
            <a:ext cx="8964488" cy="34942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3528" y="1124744"/>
            <a:ext cx="842493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10) RPAD(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3528" y="2276872"/>
            <a:ext cx="8568952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) </a:t>
            </a:r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테이블에서 아래와 같이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deptno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가</a:t>
            </a:r>
            <a:r>
              <a:rPr lang="en-US" altLang="ko-KR" b="1" dirty="0">
                <a:solidFill>
                  <a:schemeClr val="tx1"/>
                </a:solidFill>
              </a:rPr>
              <a:t> 10</a:t>
            </a:r>
            <a:r>
              <a:rPr lang="ko-KR" altLang="ko-KR" b="1" dirty="0">
                <a:solidFill>
                  <a:schemeClr val="tx1"/>
                </a:solidFill>
              </a:rPr>
              <a:t>번인 사원들의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ename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을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   10</a:t>
            </a:r>
            <a:r>
              <a:rPr lang="ko-KR" altLang="ko-KR" b="1" dirty="0">
                <a:solidFill>
                  <a:schemeClr val="tx1"/>
                </a:solidFill>
              </a:rPr>
              <a:t>자리로 출력하되 오른쪽 빈자리에는 </a:t>
            </a:r>
            <a:r>
              <a:rPr lang="en-US" altLang="ko-KR" b="1" dirty="0">
                <a:solidFill>
                  <a:schemeClr val="tx1"/>
                </a:solidFill>
              </a:rPr>
              <a:t>‘-’ </a:t>
            </a:r>
            <a:r>
              <a:rPr lang="ko-KR" altLang="ko-KR" b="1" dirty="0">
                <a:solidFill>
                  <a:schemeClr val="tx1"/>
                </a:solidFill>
              </a:rPr>
              <a:t>로 채우세요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4" name="그림 13" descr="2장_p12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7784" y="3377446"/>
            <a:ext cx="3733241" cy="22117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EA75E3A-0A5C-3929-B48F-2EBBC6CFB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4FCAEE-FCFB-54D3-6991-3CCBB4765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646142"/>
            <a:ext cx="4977557" cy="38635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4941168"/>
            <a:ext cx="8568952" cy="122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힌트는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ename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길이를 구해서 다음 자리부터 숫자를 잘라와서 채우면 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즉 </a:t>
            </a:r>
            <a:r>
              <a:rPr lang="en-US" altLang="ko-KR" dirty="0">
                <a:solidFill>
                  <a:schemeClr val="tx1"/>
                </a:solidFill>
              </a:rPr>
              <a:t>CLARK </a:t>
            </a:r>
            <a:r>
              <a:rPr lang="ko-KR" altLang="ko-KR" dirty="0">
                <a:solidFill>
                  <a:schemeClr val="tx1"/>
                </a:solidFill>
              </a:rPr>
              <a:t>은 </a:t>
            </a:r>
            <a:r>
              <a:rPr lang="en-US" altLang="ko-KR" dirty="0" err="1">
                <a:solidFill>
                  <a:schemeClr val="tx1"/>
                </a:solidFill>
              </a:rPr>
              <a:t>lengthb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하면</a:t>
            </a:r>
            <a:r>
              <a:rPr lang="en-US" altLang="ko-KR" dirty="0">
                <a:solidFill>
                  <a:schemeClr val="tx1"/>
                </a:solidFill>
              </a:rPr>
              <a:t> 5 </a:t>
            </a:r>
            <a:r>
              <a:rPr lang="ko-KR" altLang="ko-KR" dirty="0">
                <a:solidFill>
                  <a:schemeClr val="tx1"/>
                </a:solidFill>
              </a:rPr>
              <a:t>나오니까</a:t>
            </a:r>
            <a:r>
              <a:rPr lang="en-US" altLang="ko-KR" dirty="0">
                <a:solidFill>
                  <a:schemeClr val="tx1"/>
                </a:solidFill>
              </a:rPr>
              <a:t> 6</a:t>
            </a:r>
            <a:r>
              <a:rPr lang="ko-KR" altLang="ko-KR" dirty="0">
                <a:solidFill>
                  <a:schemeClr val="tx1"/>
                </a:solidFill>
              </a:rPr>
              <a:t>부터</a:t>
            </a:r>
            <a:r>
              <a:rPr lang="en-US" altLang="ko-KR" dirty="0">
                <a:solidFill>
                  <a:schemeClr val="tx1"/>
                </a:solidFill>
              </a:rPr>
              <a:t> 9</a:t>
            </a:r>
            <a:r>
              <a:rPr lang="ko-KR" altLang="ko-KR" dirty="0">
                <a:solidFill>
                  <a:schemeClr val="tx1"/>
                </a:solidFill>
              </a:rPr>
              <a:t>까지를 잘라와서 </a:t>
            </a:r>
            <a:r>
              <a:rPr lang="en-US" altLang="ko-KR" dirty="0">
                <a:solidFill>
                  <a:schemeClr val="tx1"/>
                </a:solidFill>
              </a:rPr>
              <a:t>CLARK </a:t>
            </a:r>
            <a:r>
              <a:rPr lang="ko-KR" altLang="ko-KR" dirty="0">
                <a:solidFill>
                  <a:schemeClr val="tx1"/>
                </a:solidFill>
              </a:rPr>
              <a:t>다음에 채우기 하면 됩니다</a:t>
            </a:r>
            <a:r>
              <a:rPr lang="en-US" altLang="ko-KR" dirty="0">
                <a:solidFill>
                  <a:schemeClr val="tx1"/>
                </a:solidFill>
              </a:rPr>
              <a:t>~ </a:t>
            </a:r>
            <a:r>
              <a:rPr lang="ko-KR" altLang="ko-KR" dirty="0">
                <a:solidFill>
                  <a:schemeClr val="tx1"/>
                </a:solidFill>
              </a:rPr>
              <a:t>꼭 혼자의 힘으로 풀어보세요</a:t>
            </a:r>
            <a:r>
              <a:rPr lang="en-US" altLang="ko-KR" dirty="0">
                <a:solidFill>
                  <a:schemeClr val="tx1"/>
                </a:solidFill>
              </a:rPr>
              <a:t>~</a:t>
            </a:r>
            <a:r>
              <a:rPr lang="ko-KR" altLang="ko-KR" dirty="0">
                <a:solidFill>
                  <a:schemeClr val="tx1"/>
                </a:solidFill>
              </a:rPr>
              <a:t>포기하면 안돼요</a:t>
            </a:r>
            <a:r>
              <a:rPr lang="en-US" altLang="ko-KR" dirty="0">
                <a:solidFill>
                  <a:schemeClr val="tx1"/>
                </a:solidFill>
              </a:rPr>
              <a:t>~~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FF4A80-DAA1-F61F-9C4F-14859A2F3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F155CF-9180-B5C1-0F09-66FBFD9C8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6" y="1244402"/>
            <a:ext cx="7884368" cy="353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24744"/>
            <a:ext cx="3240360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11) LTRIM(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4" name="그림 13" descr="2장_p13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5" y="2935857"/>
            <a:ext cx="3071121" cy="2358866"/>
          </a:xfrm>
          <a:prstGeom prst="rect">
            <a:avLst/>
          </a:prstGeom>
        </p:spPr>
      </p:pic>
      <p:pic>
        <p:nvPicPr>
          <p:cNvPr id="15" name="그림 14" descr="2장_p13_그림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8172" y="2924943"/>
            <a:ext cx="3138164" cy="236978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7FDE94D-0C87-A1F1-58E7-737A84DE9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730760-B0E2-52FE-2657-816BDCE84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01" y="1769785"/>
            <a:ext cx="4875979" cy="40689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980728"/>
            <a:ext cx="87849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12) RTRIM(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14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9671" y="2267113"/>
            <a:ext cx="4516944" cy="236978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BD13CF1-D135-93E1-A604-D78A40D55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E8E222-E58B-E2B5-BDAE-8B5176653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56177"/>
            <a:ext cx="4320480" cy="36979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24744"/>
            <a:ext cx="8856984" cy="353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13) REPLACE(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14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2708919"/>
            <a:ext cx="6843638" cy="236978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4D1F1CB-419F-A6CE-AFC4-3DBC96AD4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61EF01-4400-D1C5-B124-82A11EE6F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707893"/>
            <a:ext cx="4775820" cy="3631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DD3F61-42A7-0C07-166C-A8B20BCF2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845C97-F5E3-152B-A597-A1680C43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6" y="1338734"/>
            <a:ext cx="8244408" cy="362359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FC48A2-EB45-C4DE-19B6-99074EE2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941AC5-F805-B4C6-1ACC-7FB8FB277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53" y="1283494"/>
            <a:ext cx="8382609" cy="38016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D9CCA3-4D0D-D3ED-23A2-DB5CC278A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F02139-C4D8-79D4-189B-CC18819AE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76" y="1235747"/>
            <a:ext cx="8604448" cy="40598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547664" y="1196752"/>
            <a:ext cx="5832648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SQL </a:t>
            </a:r>
            <a:r>
              <a:rPr lang="ko-KR" altLang="en-US" b="1" dirty="0">
                <a:solidFill>
                  <a:schemeClr val="tx1"/>
                </a:solidFill>
              </a:rPr>
              <a:t>함수의 종류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3B90E0-3235-17EB-5E8A-0FE106A06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C1D7E6-F010-5250-3DA4-FA4A049E0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40" y="2238500"/>
            <a:ext cx="7236296" cy="306270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7E883B-A22E-0415-BF85-BE215FA4E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A34F3C-AAED-4698-CCAC-CFCAA1ECA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2" y="1196752"/>
            <a:ext cx="8686800" cy="42639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24744"/>
            <a:ext cx="5256584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</a:t>
            </a:r>
            <a:r>
              <a:rPr lang="ko-KR" altLang="ko-KR" b="1" dirty="0">
                <a:solidFill>
                  <a:schemeClr val="tx1"/>
                </a:solidFill>
              </a:rPr>
              <a:t>숫자 관련</a:t>
            </a:r>
            <a:r>
              <a:rPr lang="en-US" altLang="ko-KR" b="1" dirty="0">
                <a:solidFill>
                  <a:schemeClr val="tx1"/>
                </a:solidFill>
              </a:rPr>
              <a:t> 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462175-5B0C-B1A3-5FE0-3864066A7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9AE6CB-F728-169A-9476-A248FC0A4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80" y="1892834"/>
            <a:ext cx="8532440" cy="286631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24744"/>
            <a:ext cx="87129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ROUND(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5A5AA3-B8CB-C3B8-79AD-8781F408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53FB79-979B-67D3-A975-53ADCB736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98290"/>
            <a:ext cx="3840659" cy="3625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AED7BA-48C1-F693-0EBB-C597D6ABB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430575"/>
            <a:ext cx="8686800" cy="258586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24744"/>
            <a:ext cx="878497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TRUNC(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17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2924944"/>
            <a:ext cx="4344597" cy="221179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F4759D2-A351-C5BA-93D8-391FCBFC3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20C24C-9E97-2C86-8420-B5AEC7370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1" y="1831324"/>
            <a:ext cx="3528392" cy="39558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24744"/>
            <a:ext cx="8712968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3) MOD( ) , CEIL( ) , FLOOR(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18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916832"/>
            <a:ext cx="3827555" cy="221179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608004" y="2060847"/>
            <a:ext cx="4428492" cy="196466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MOD( ) </a:t>
            </a:r>
            <a:r>
              <a:rPr lang="ko-KR" altLang="en-US" sz="1500" dirty="0">
                <a:solidFill>
                  <a:schemeClr val="tx1"/>
                </a:solidFill>
              </a:rPr>
              <a:t>함수</a:t>
            </a:r>
            <a:r>
              <a:rPr lang="en-US" altLang="ko-KR" sz="1500" dirty="0">
                <a:solidFill>
                  <a:schemeClr val="tx1"/>
                </a:solidFill>
              </a:rPr>
              <a:t>-</a:t>
            </a:r>
            <a:r>
              <a:rPr lang="ko-KR" altLang="en-US" sz="1500" dirty="0">
                <a:solidFill>
                  <a:schemeClr val="tx1"/>
                </a:solidFill>
              </a:rPr>
              <a:t> 나머지 값을 구하는 함수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CEIL( ) </a:t>
            </a:r>
            <a:r>
              <a:rPr lang="ko-KR" altLang="en-US" sz="1500" dirty="0">
                <a:solidFill>
                  <a:schemeClr val="tx1"/>
                </a:solidFill>
              </a:rPr>
              <a:t>함수</a:t>
            </a:r>
            <a:r>
              <a:rPr lang="en-US" altLang="ko-KR" sz="1500" dirty="0">
                <a:solidFill>
                  <a:schemeClr val="tx1"/>
                </a:solidFill>
              </a:rPr>
              <a:t>-</a:t>
            </a:r>
            <a:r>
              <a:rPr lang="ko-KR" altLang="en-US" sz="1500" dirty="0">
                <a:solidFill>
                  <a:schemeClr val="tx1"/>
                </a:solidFill>
              </a:rPr>
              <a:t> 주어진 숫자에서 가장 가까운 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                  </a:t>
            </a:r>
            <a:r>
              <a:rPr lang="ko-KR" altLang="en-US" sz="1500" dirty="0">
                <a:solidFill>
                  <a:schemeClr val="tx1"/>
                </a:solidFill>
              </a:rPr>
              <a:t>큰 정수를 구하는 함수</a:t>
            </a:r>
            <a:endParaRPr lang="en-US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FLOOR( ) </a:t>
            </a:r>
            <a:r>
              <a:rPr lang="ko-KR" altLang="en-US" sz="1500" dirty="0">
                <a:solidFill>
                  <a:schemeClr val="tx1"/>
                </a:solidFill>
              </a:rPr>
              <a:t>함수</a:t>
            </a:r>
            <a:r>
              <a:rPr lang="en-US" altLang="ko-KR" sz="1500" dirty="0">
                <a:solidFill>
                  <a:schemeClr val="tx1"/>
                </a:solidFill>
              </a:rPr>
              <a:t>-</a:t>
            </a:r>
            <a:r>
              <a:rPr lang="ko-KR" altLang="en-US" sz="1500" dirty="0">
                <a:solidFill>
                  <a:schemeClr val="tx1"/>
                </a:solidFill>
              </a:rPr>
              <a:t> 주어진 함수와 가장 가까운</a:t>
            </a:r>
            <a:endParaRPr lang="en-US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             </a:t>
            </a:r>
            <a:r>
              <a:rPr lang="ko-KR" altLang="en-US" sz="1500" dirty="0">
                <a:solidFill>
                  <a:schemeClr val="tx1"/>
                </a:solidFill>
              </a:rPr>
              <a:t> 작은 정수를 구하는 함수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00A717-3218-4277-F2B8-76191414B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12" name="그림 11" descr="2장_p18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59" y="2060848"/>
            <a:ext cx="5723378" cy="3827555"/>
          </a:xfrm>
          <a:prstGeom prst="rect">
            <a:avLst/>
          </a:prstGeom>
        </p:spPr>
      </p:pic>
      <p:pic>
        <p:nvPicPr>
          <p:cNvPr id="13" name="그림 12" descr="3번.png"/>
          <p:cNvPicPr>
            <a:picLocks noChangeAspect="1"/>
          </p:cNvPicPr>
          <p:nvPr/>
        </p:nvPicPr>
        <p:blipFill>
          <a:blip r:embed="rId3" cstate="print"/>
          <a:srcRect t="3182" b="15277"/>
          <a:stretch>
            <a:fillRect/>
          </a:stretch>
        </p:blipFill>
        <p:spPr>
          <a:xfrm>
            <a:off x="6732240" y="2636912"/>
            <a:ext cx="1680390" cy="18327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11560" y="1196752"/>
            <a:ext cx="453650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CEIL( ) </a:t>
            </a:r>
            <a:r>
              <a:rPr lang="ko-KR" altLang="en-US" b="1" dirty="0">
                <a:solidFill>
                  <a:schemeClr val="tx1"/>
                </a:solidFill>
              </a:rPr>
              <a:t>함수 사용 예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6440B2-28CF-F4B5-7F79-4CC527B3B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24744"/>
            <a:ext cx="8712968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4) POWER(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이 함수는 숫자</a:t>
            </a:r>
            <a:r>
              <a:rPr lang="en-US" altLang="ko-KR" dirty="0">
                <a:solidFill>
                  <a:schemeClr val="tx1"/>
                </a:solidFill>
              </a:rPr>
              <a:t> 1</a:t>
            </a:r>
            <a:r>
              <a:rPr lang="ko-KR" altLang="ko-KR" dirty="0">
                <a:solidFill>
                  <a:schemeClr val="tx1"/>
                </a:solidFill>
              </a:rPr>
              <a:t>의 숫자</a:t>
            </a:r>
            <a:r>
              <a:rPr lang="en-US" altLang="ko-KR" dirty="0">
                <a:solidFill>
                  <a:schemeClr val="tx1"/>
                </a:solidFill>
              </a:rPr>
              <a:t> 2</a:t>
            </a:r>
            <a:r>
              <a:rPr lang="ko-KR" altLang="ko-KR" dirty="0">
                <a:solidFill>
                  <a:schemeClr val="tx1"/>
                </a:solidFill>
              </a:rPr>
              <a:t>의 승수를 구해주는 함수입니다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19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94566" y="3015930"/>
            <a:ext cx="3482859" cy="172347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D224965-6897-FF6E-D864-C4EC3C8DB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AE8AA5-DE24-92F8-1F14-F8D6CBBCE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215964"/>
            <a:ext cx="2925118" cy="38538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548680"/>
            <a:ext cx="8784976" cy="259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</a:t>
            </a:r>
            <a:r>
              <a:rPr lang="ko-KR" altLang="ko-KR" b="1" dirty="0">
                <a:solidFill>
                  <a:schemeClr val="tx1"/>
                </a:solidFill>
              </a:rPr>
              <a:t>날짜 관련 함수들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 7</a:t>
            </a:r>
            <a:r>
              <a:rPr lang="ko-KR" altLang="ko-KR" b="1" dirty="0">
                <a:solidFill>
                  <a:schemeClr val="tx1"/>
                </a:solidFill>
              </a:rPr>
              <a:t>월</a:t>
            </a:r>
            <a:r>
              <a:rPr lang="en-US" altLang="ko-KR" b="1" dirty="0">
                <a:solidFill>
                  <a:schemeClr val="tx1"/>
                </a:solidFill>
              </a:rPr>
              <a:t> 20</a:t>
            </a:r>
            <a:r>
              <a:rPr lang="ko-KR" altLang="ko-KR" b="1" dirty="0">
                <a:solidFill>
                  <a:schemeClr val="tx1"/>
                </a:solidFill>
              </a:rPr>
              <a:t>일</a:t>
            </a:r>
            <a:r>
              <a:rPr lang="en-US" altLang="ko-KR" b="1" dirty="0">
                <a:solidFill>
                  <a:schemeClr val="tx1"/>
                </a:solidFill>
              </a:rPr>
              <a:t> + 3 </a:t>
            </a:r>
            <a:r>
              <a:rPr lang="ko-KR" altLang="ko-KR" b="1" dirty="0">
                <a:solidFill>
                  <a:schemeClr val="tx1"/>
                </a:solidFill>
              </a:rPr>
              <a:t>은</a:t>
            </a:r>
            <a:r>
              <a:rPr lang="en-US" altLang="ko-KR" b="1" dirty="0">
                <a:solidFill>
                  <a:schemeClr val="tx1"/>
                </a:solidFill>
              </a:rPr>
              <a:t> 7</a:t>
            </a:r>
            <a:r>
              <a:rPr lang="ko-KR" altLang="ko-KR" b="1" dirty="0">
                <a:solidFill>
                  <a:schemeClr val="tx1"/>
                </a:solidFill>
              </a:rPr>
              <a:t>월</a:t>
            </a:r>
            <a:r>
              <a:rPr lang="en-US" altLang="ko-KR" b="1" dirty="0">
                <a:solidFill>
                  <a:schemeClr val="tx1"/>
                </a:solidFill>
              </a:rPr>
              <a:t> 23</a:t>
            </a:r>
            <a:r>
              <a:rPr lang="ko-KR" altLang="ko-KR" b="1" dirty="0">
                <a:solidFill>
                  <a:schemeClr val="tx1"/>
                </a:solidFill>
              </a:rPr>
              <a:t>일로 생각합니다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 7</a:t>
            </a:r>
            <a:r>
              <a:rPr lang="ko-KR" altLang="ko-KR" b="1" dirty="0">
                <a:solidFill>
                  <a:schemeClr val="tx1"/>
                </a:solidFill>
              </a:rPr>
              <a:t>월</a:t>
            </a:r>
            <a:r>
              <a:rPr lang="en-US" altLang="ko-KR" b="1" dirty="0">
                <a:solidFill>
                  <a:schemeClr val="tx1"/>
                </a:solidFill>
              </a:rPr>
              <a:t> 20</a:t>
            </a:r>
            <a:r>
              <a:rPr lang="ko-KR" altLang="ko-KR" b="1" dirty="0">
                <a:solidFill>
                  <a:schemeClr val="tx1"/>
                </a:solidFill>
              </a:rPr>
              <a:t>일 </a:t>
            </a:r>
            <a:r>
              <a:rPr lang="en-US" altLang="ko-KR" b="1" dirty="0">
                <a:solidFill>
                  <a:schemeClr val="tx1"/>
                </a:solidFill>
              </a:rPr>
              <a:t>– 3 </a:t>
            </a:r>
            <a:r>
              <a:rPr lang="ko-KR" altLang="ko-KR" b="1" dirty="0">
                <a:solidFill>
                  <a:schemeClr val="tx1"/>
                </a:solidFill>
              </a:rPr>
              <a:t>은</a:t>
            </a:r>
            <a:r>
              <a:rPr lang="en-US" altLang="ko-KR" b="1" dirty="0">
                <a:solidFill>
                  <a:schemeClr val="tx1"/>
                </a:solidFill>
              </a:rPr>
              <a:t> 7</a:t>
            </a:r>
            <a:r>
              <a:rPr lang="ko-KR" altLang="ko-KR" b="1" dirty="0">
                <a:solidFill>
                  <a:schemeClr val="tx1"/>
                </a:solidFill>
              </a:rPr>
              <a:t>월</a:t>
            </a:r>
            <a:r>
              <a:rPr lang="en-US" altLang="ko-KR" b="1" dirty="0">
                <a:solidFill>
                  <a:schemeClr val="tx1"/>
                </a:solidFill>
              </a:rPr>
              <a:t> 17</a:t>
            </a:r>
            <a:r>
              <a:rPr lang="ko-KR" altLang="ko-KR" b="1" dirty="0">
                <a:solidFill>
                  <a:schemeClr val="tx1"/>
                </a:solidFill>
              </a:rPr>
              <a:t>일로 생각합니다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 7</a:t>
            </a:r>
            <a:r>
              <a:rPr lang="ko-KR" altLang="ko-KR" b="1" dirty="0">
                <a:solidFill>
                  <a:schemeClr val="tx1"/>
                </a:solidFill>
              </a:rPr>
              <a:t>월</a:t>
            </a:r>
            <a:r>
              <a:rPr lang="en-US" altLang="ko-KR" b="1" dirty="0">
                <a:solidFill>
                  <a:schemeClr val="tx1"/>
                </a:solidFill>
              </a:rPr>
              <a:t> 20</a:t>
            </a:r>
            <a:r>
              <a:rPr lang="ko-KR" altLang="ko-KR" b="1" dirty="0">
                <a:solidFill>
                  <a:schemeClr val="tx1"/>
                </a:solidFill>
              </a:rPr>
              <a:t>일 </a:t>
            </a:r>
            <a:r>
              <a:rPr lang="en-US" altLang="ko-KR" b="1" dirty="0">
                <a:solidFill>
                  <a:schemeClr val="tx1"/>
                </a:solidFill>
              </a:rPr>
              <a:t>– 7</a:t>
            </a:r>
            <a:r>
              <a:rPr lang="ko-KR" altLang="ko-KR" b="1" dirty="0">
                <a:solidFill>
                  <a:schemeClr val="tx1"/>
                </a:solidFill>
              </a:rPr>
              <a:t>월</a:t>
            </a:r>
            <a:r>
              <a:rPr lang="en-US" altLang="ko-KR" b="1" dirty="0">
                <a:solidFill>
                  <a:schemeClr val="tx1"/>
                </a:solidFill>
              </a:rPr>
              <a:t> 15</a:t>
            </a:r>
            <a:r>
              <a:rPr lang="ko-KR" altLang="ko-KR" b="1" dirty="0">
                <a:solidFill>
                  <a:schemeClr val="tx1"/>
                </a:solidFill>
              </a:rPr>
              <a:t>일 은</a:t>
            </a:r>
            <a:r>
              <a:rPr lang="en-US" altLang="ko-KR" b="1" dirty="0">
                <a:solidFill>
                  <a:schemeClr val="tx1"/>
                </a:solidFill>
              </a:rPr>
              <a:t> 5</a:t>
            </a:r>
            <a:r>
              <a:rPr lang="ko-KR" altLang="ko-KR" b="1" dirty="0">
                <a:solidFill>
                  <a:schemeClr val="tx1"/>
                </a:solidFill>
              </a:rPr>
              <a:t>일 차이 난다 라고 생각합니다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77CA54-761C-02B6-BD4F-FC150356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CA16D0D-7801-C0F6-15B5-8F1A7D6646DF}"/>
              </a:ext>
            </a:extLst>
          </p:cNvPr>
          <p:cNvGrpSpPr/>
          <p:nvPr/>
        </p:nvGrpSpPr>
        <p:grpSpPr>
          <a:xfrm>
            <a:off x="467544" y="2680506"/>
            <a:ext cx="7992888" cy="3043824"/>
            <a:chOff x="251520" y="2636912"/>
            <a:chExt cx="7992888" cy="304382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8952668-BF17-9A7B-AC0F-D9A0B28F7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2636912"/>
              <a:ext cx="7992888" cy="228853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542C66D-9295-0066-FDEF-69560A4C1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20" y="4924652"/>
              <a:ext cx="7992888" cy="756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1124744"/>
            <a:ext cx="8352928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SYSDATE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 – </a:t>
            </a:r>
            <a:r>
              <a:rPr lang="ko-KR" altLang="en-US" b="1" dirty="0">
                <a:solidFill>
                  <a:schemeClr val="tx1"/>
                </a:solidFill>
              </a:rPr>
              <a:t>서버의 시간 변경은 아주 조심하세요 </a:t>
            </a:r>
            <a:r>
              <a:rPr lang="en-US" altLang="ko-KR" b="1" dirty="0">
                <a:solidFill>
                  <a:schemeClr val="tx1"/>
                </a:solidFill>
              </a:rPr>
              <a:t>!!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21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2060847"/>
            <a:ext cx="2886824" cy="1766564"/>
          </a:xfrm>
          <a:prstGeom prst="rect">
            <a:avLst/>
          </a:prstGeom>
        </p:spPr>
      </p:pic>
      <p:pic>
        <p:nvPicPr>
          <p:cNvPr id="14" name="그림 13" descr="2장_p21_그림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20525" y="2060848"/>
            <a:ext cx="5743963" cy="311662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11560" y="3861048"/>
            <a:ext cx="1728192" cy="8640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윈도용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오라클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139952" y="5229200"/>
            <a:ext cx="4032448" cy="5760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리눅스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유닉스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r>
              <a:rPr lang="ko-KR" altLang="en-US" b="1" dirty="0">
                <a:solidFill>
                  <a:schemeClr val="tx1"/>
                </a:solidFill>
              </a:rPr>
              <a:t>용 </a:t>
            </a:r>
            <a:r>
              <a:rPr lang="ko-KR" altLang="en-US" b="1" dirty="0" err="1">
                <a:solidFill>
                  <a:schemeClr val="tx1"/>
                </a:solidFill>
              </a:rPr>
              <a:t>오라클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784A2E-660A-CB96-9188-45C7166FA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3528" y="1124744"/>
            <a:ext cx="554461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MONTHS_BETWEEN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22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844823"/>
            <a:ext cx="3559937" cy="181731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95536" y="3789040"/>
            <a:ext cx="784887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(1) </a:t>
            </a:r>
            <a:r>
              <a:rPr lang="ko-KR" altLang="ko-KR" b="1" dirty="0">
                <a:solidFill>
                  <a:schemeClr val="tx1"/>
                </a:solidFill>
              </a:rPr>
              <a:t>두 날짜 중 큰 날짜를 먼저 써야 양수가 나옵니다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5" name="그림 14" descr="2장_p22_그림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3" y="4365104"/>
            <a:ext cx="3286096" cy="16775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13790ED-6F4D-848A-85F6-8D5ABEEFB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123728" y="1295713"/>
            <a:ext cx="432048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SQL</a:t>
            </a:r>
            <a:r>
              <a:rPr lang="ko-KR" altLang="en-US" b="1" dirty="0">
                <a:solidFill>
                  <a:schemeClr val="tx1"/>
                </a:solidFill>
              </a:rPr>
              <a:t> 단일행 함수의 종류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입력 데이터의 종류에 따른 분류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3B88C0-3663-7E1E-91F9-5D1E328D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FAC478-C169-1BCC-FCBB-165EBB433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107878"/>
            <a:ext cx="7524328" cy="310174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51520" y="1124744"/>
            <a:ext cx="8568952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(2) </a:t>
            </a:r>
            <a:r>
              <a:rPr lang="ko-KR" altLang="ko-KR" b="1" dirty="0">
                <a:solidFill>
                  <a:schemeClr val="tx1"/>
                </a:solidFill>
              </a:rPr>
              <a:t>두 날짜가 같은 달에 속해 있으면 특정 규칙으로 계산된 값이 나옵니다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( </a:t>
            </a:r>
            <a:r>
              <a:rPr lang="ko-KR" altLang="ko-KR" dirty="0">
                <a:solidFill>
                  <a:schemeClr val="tx1"/>
                </a:solidFill>
              </a:rPr>
              <a:t>같은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ko-KR" dirty="0">
                <a:solidFill>
                  <a:schemeClr val="tx1"/>
                </a:solidFill>
              </a:rPr>
              <a:t>개월이라도 </a:t>
            </a:r>
            <a:r>
              <a:rPr lang="en-US" altLang="ko-KR" dirty="0">
                <a:solidFill>
                  <a:schemeClr val="tx1"/>
                </a:solidFill>
              </a:rPr>
              <a:t>29</a:t>
            </a:r>
            <a:r>
              <a:rPr lang="ko-KR" altLang="ko-KR" dirty="0">
                <a:solidFill>
                  <a:schemeClr val="tx1"/>
                </a:solidFill>
              </a:rPr>
              <a:t>일</a:t>
            </a:r>
            <a:r>
              <a:rPr lang="en-US" altLang="ko-KR" dirty="0">
                <a:solidFill>
                  <a:schemeClr val="tx1"/>
                </a:solidFill>
              </a:rPr>
              <a:t>, 30</a:t>
            </a:r>
            <a:r>
              <a:rPr lang="ko-KR" altLang="ko-KR" dirty="0">
                <a:solidFill>
                  <a:schemeClr val="tx1"/>
                </a:solidFill>
              </a:rPr>
              <a:t>일</a:t>
            </a:r>
            <a:r>
              <a:rPr lang="en-US" altLang="ko-KR" dirty="0">
                <a:solidFill>
                  <a:schemeClr val="tx1"/>
                </a:solidFill>
              </a:rPr>
              <a:t>, 31</a:t>
            </a:r>
            <a:r>
              <a:rPr lang="ko-KR" altLang="ko-KR" dirty="0">
                <a:solidFill>
                  <a:schemeClr val="tx1"/>
                </a:solidFill>
              </a:rPr>
              <a:t>일일 경우마다 모두 결과값이 다릅니다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22_그림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5" y="2132856"/>
            <a:ext cx="3688240" cy="167751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707904" y="2564904"/>
            <a:ext cx="3024336" cy="7200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ko-KR" dirty="0">
                <a:solidFill>
                  <a:schemeClr val="tx1"/>
                </a:solidFill>
              </a:rPr>
              <a:t>개월이</a:t>
            </a:r>
            <a:r>
              <a:rPr lang="en-US" altLang="ko-KR" dirty="0">
                <a:solidFill>
                  <a:schemeClr val="tx1"/>
                </a:solidFill>
              </a:rPr>
              <a:t> 29</a:t>
            </a:r>
            <a:r>
              <a:rPr lang="ko-KR" altLang="ko-KR" dirty="0">
                <a:solidFill>
                  <a:schemeClr val="tx1"/>
                </a:solidFill>
              </a:rPr>
              <a:t>일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윤달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2012</a:t>
            </a:r>
            <a:r>
              <a:rPr lang="ko-KR" altLang="ko-KR" dirty="0">
                <a:solidFill>
                  <a:schemeClr val="tx1"/>
                </a:solidFill>
              </a:rPr>
              <a:t>년</a:t>
            </a:r>
            <a:r>
              <a:rPr lang="en-US" altLang="ko-KR" dirty="0">
                <a:solidFill>
                  <a:schemeClr val="tx1"/>
                </a:solidFill>
              </a:rPr>
              <a:t> 2</a:t>
            </a:r>
            <a:r>
              <a:rPr lang="ko-KR" altLang="ko-KR" dirty="0">
                <a:solidFill>
                  <a:schemeClr val="tx1"/>
                </a:solidFill>
              </a:rPr>
              <a:t>월을 조회한 화면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2장_p23_그림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5" y="3933056"/>
            <a:ext cx="3688240" cy="167751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707904" y="4509120"/>
            <a:ext cx="3024336" cy="7200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ko-KR" dirty="0">
                <a:solidFill>
                  <a:schemeClr val="tx1"/>
                </a:solidFill>
              </a:rPr>
              <a:t>개월이</a:t>
            </a:r>
            <a:r>
              <a:rPr lang="en-US" altLang="ko-KR" dirty="0">
                <a:solidFill>
                  <a:schemeClr val="tx1"/>
                </a:solidFill>
              </a:rPr>
              <a:t> 30</a:t>
            </a:r>
            <a:r>
              <a:rPr lang="ko-KR" altLang="ko-KR" dirty="0">
                <a:solidFill>
                  <a:schemeClr val="tx1"/>
                </a:solidFill>
              </a:rPr>
              <a:t>일 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2014</a:t>
            </a:r>
            <a:r>
              <a:rPr lang="ko-KR" altLang="ko-KR" dirty="0">
                <a:solidFill>
                  <a:schemeClr val="tx1"/>
                </a:solidFill>
              </a:rPr>
              <a:t>년</a:t>
            </a:r>
            <a:r>
              <a:rPr lang="en-US" altLang="ko-KR" dirty="0">
                <a:solidFill>
                  <a:schemeClr val="tx1"/>
                </a:solidFill>
              </a:rPr>
              <a:t> 4</a:t>
            </a:r>
            <a:r>
              <a:rPr lang="ko-KR" altLang="ko-KR" dirty="0">
                <a:solidFill>
                  <a:schemeClr val="tx1"/>
                </a:solidFill>
              </a:rPr>
              <a:t>월을 조회한 화면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E1FDFE-47C5-E0BE-9325-29234F2F2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A29E38-588E-A079-1867-6B8D4D3FE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8F3072-6C73-F1BD-CC76-EB6A5E80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80" y="1078173"/>
            <a:ext cx="8604448" cy="519877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12" name="그림 11" descr="2장_p24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484784"/>
            <a:ext cx="5109629" cy="1773745"/>
          </a:xfrm>
          <a:prstGeom prst="rect">
            <a:avLst/>
          </a:prstGeom>
        </p:spPr>
      </p:pic>
      <p:pic>
        <p:nvPicPr>
          <p:cNvPr id="13" name="그림 12" descr="7번.png"/>
          <p:cNvPicPr/>
          <p:nvPr/>
        </p:nvPicPr>
        <p:blipFill>
          <a:blip r:embed="rId3" cstate="print"/>
          <a:srcRect b="16001"/>
          <a:stretch>
            <a:fillRect/>
          </a:stretch>
        </p:blipFill>
        <p:spPr>
          <a:xfrm>
            <a:off x="5796136" y="1628800"/>
            <a:ext cx="1008112" cy="1368152"/>
          </a:xfrm>
          <a:prstGeom prst="rect">
            <a:avLst/>
          </a:prstGeom>
        </p:spPr>
      </p:pic>
      <p:pic>
        <p:nvPicPr>
          <p:cNvPr id="14" name="그림 13" descr="2장_p24_그림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36" y="3752327"/>
            <a:ext cx="5109629" cy="219695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724128" y="4479561"/>
            <a:ext cx="2448272" cy="7424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날짜 형식을 지정해서 출력하는 방법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D7F2BF-780B-92A1-C4C9-A72B23AD2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12" name="그림 11" descr="2장_p25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2060848"/>
            <a:ext cx="6046530" cy="2757563"/>
          </a:xfrm>
          <a:prstGeom prst="rect">
            <a:avLst/>
          </a:prstGeom>
        </p:spPr>
      </p:pic>
      <p:pic>
        <p:nvPicPr>
          <p:cNvPr id="13" name="그림 12" descr="6번.png"/>
          <p:cNvPicPr/>
          <p:nvPr/>
        </p:nvPicPr>
        <p:blipFill>
          <a:blip r:embed="rId3" cstate="print"/>
          <a:srcRect b="11523"/>
          <a:stretch>
            <a:fillRect/>
          </a:stretch>
        </p:blipFill>
        <p:spPr>
          <a:xfrm>
            <a:off x="6804248" y="2564904"/>
            <a:ext cx="1152128" cy="18002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835696" y="1196752"/>
            <a:ext cx="554461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업무 룰에 </a:t>
            </a:r>
            <a:r>
              <a:rPr lang="ko-KR" altLang="en-US" b="1" dirty="0">
                <a:solidFill>
                  <a:schemeClr val="tx1"/>
                </a:solidFill>
              </a:rPr>
              <a:t>맞게 </a:t>
            </a:r>
            <a:r>
              <a:rPr lang="en-US" altLang="ko-KR" b="1" dirty="0">
                <a:solidFill>
                  <a:schemeClr val="tx1"/>
                </a:solidFill>
              </a:rPr>
              <a:t>!!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BE32C6-F598-12FA-397C-FB7C8ECF8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1124744"/>
            <a:ext cx="518457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3) ADD_MONTHS(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25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844823"/>
            <a:ext cx="3475678" cy="151091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499992" y="1124744"/>
            <a:ext cx="3672408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4) NEXT_DAY(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5" name="그림 14" descr="2장_p26_그림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92" y="1844824"/>
            <a:ext cx="4371886" cy="1378781"/>
          </a:xfrm>
          <a:prstGeom prst="rect">
            <a:avLst/>
          </a:prstGeom>
        </p:spPr>
      </p:pic>
      <p:pic>
        <p:nvPicPr>
          <p:cNvPr id="16" name="그림 15" descr="2장_p26_그림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9992" y="3406956"/>
            <a:ext cx="4032935" cy="2470316"/>
          </a:xfrm>
          <a:prstGeom prst="rect">
            <a:avLst/>
          </a:prstGeom>
        </p:spPr>
      </p:pic>
      <p:pic>
        <p:nvPicPr>
          <p:cNvPr id="17" name="그림 16" descr="2장_p26_그림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8" y="4293096"/>
            <a:ext cx="3860587" cy="154538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555776" y="5517232"/>
            <a:ext cx="3672408" cy="5760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윈도용 오라클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926120" y="1677708"/>
            <a:ext cx="2942024" cy="5040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유닉스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리눅스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r>
              <a:rPr lang="ko-KR" altLang="en-US" b="1" dirty="0">
                <a:solidFill>
                  <a:schemeClr val="tx1"/>
                </a:solidFill>
              </a:rPr>
              <a:t>용 오라클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9D4D86-D9A4-123B-D618-652AE20E2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96752"/>
            <a:ext cx="7056784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5) LAST_DAY(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27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988840"/>
            <a:ext cx="4147834" cy="154538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F9FF60A-A3EA-DE09-3DA8-DCE424412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24744"/>
            <a:ext cx="8424936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6) </a:t>
            </a:r>
            <a:r>
              <a:rPr lang="ko-KR" altLang="ko-KR" b="1" dirty="0">
                <a:solidFill>
                  <a:schemeClr val="tx1"/>
                </a:solidFill>
              </a:rPr>
              <a:t>날짜의</a:t>
            </a:r>
            <a:r>
              <a:rPr lang="en-US" altLang="ko-KR" b="1" dirty="0">
                <a:solidFill>
                  <a:schemeClr val="tx1"/>
                </a:solidFill>
              </a:rPr>
              <a:t> ROUND( ) , TRUNC(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149080"/>
            <a:ext cx="4991862" cy="1891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4860032" y="4797152"/>
            <a:ext cx="3168352" cy="6480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유닉스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리눅스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r>
              <a:rPr lang="ko-KR" altLang="en-US" b="1" dirty="0">
                <a:solidFill>
                  <a:schemeClr val="tx1"/>
                </a:solidFill>
              </a:rPr>
              <a:t>용 오라클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47532D-8AE2-8B6B-ECAE-596399531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D9F65F-88EF-3BB2-1D28-BA098113B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00" y="1761377"/>
            <a:ext cx="6444208" cy="223668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796136" y="2456892"/>
            <a:ext cx="2406772" cy="6480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윈도용</a:t>
            </a:r>
            <a:r>
              <a:rPr lang="ko-KR" altLang="en-US" b="1" dirty="0">
                <a:solidFill>
                  <a:schemeClr val="tx1"/>
                </a:solidFill>
              </a:rPr>
              <a:t> 오라클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980728"/>
            <a:ext cx="7128792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</a:t>
            </a:r>
            <a:r>
              <a:rPr lang="ko-KR" altLang="ko-KR" b="1" dirty="0">
                <a:solidFill>
                  <a:schemeClr val="tx1"/>
                </a:solidFill>
              </a:rPr>
              <a:t>형 변환 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615023"/>
              </p:ext>
            </p:extLst>
          </p:nvPr>
        </p:nvGraphicFramePr>
        <p:xfrm>
          <a:off x="323528" y="1772816"/>
          <a:ext cx="8352928" cy="4392491"/>
        </p:xfrm>
        <a:graphic>
          <a:graphicData uri="http://schemas.openxmlformats.org/drawingml/2006/table">
            <a:tbl>
              <a:tblPr/>
              <a:tblGrid>
                <a:gridCol w="2023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8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0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b="1" kern="100" dirty="0">
                          <a:latin typeface="맑은 고딕"/>
                          <a:ea typeface="맑은 고딕"/>
                          <a:cs typeface="Times New Roman"/>
                        </a:rPr>
                        <a:t>데이터 타입</a:t>
                      </a:r>
                      <a:endParaRPr lang="ko-KR" sz="15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b="1" kern="100" dirty="0">
                          <a:latin typeface="맑은 고딕"/>
                          <a:ea typeface="맑은 고딕"/>
                          <a:cs typeface="Times New Roman"/>
                        </a:rPr>
                        <a:t>설</a:t>
                      </a:r>
                      <a:r>
                        <a:rPr lang="en-US" sz="1500" b="1" kern="100" dirty="0">
                          <a:latin typeface="맑은 고딕"/>
                          <a:ea typeface="맑은 고딕"/>
                          <a:cs typeface="Times New Roman"/>
                        </a:rPr>
                        <a:t>         </a:t>
                      </a:r>
                      <a:r>
                        <a:rPr lang="ko-KR" sz="1500" b="1" kern="100" dirty="0">
                          <a:latin typeface="맑은 고딕"/>
                          <a:ea typeface="맑은 고딕"/>
                          <a:cs typeface="Times New Roman"/>
                        </a:rPr>
                        <a:t>명</a:t>
                      </a:r>
                      <a:endParaRPr lang="ko-KR" sz="15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5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CHAR(n)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고정길이의 문자를 저장합니다</a:t>
                      </a: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최대값은</a:t>
                      </a: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 2000 bytes </a:t>
                      </a: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입니다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5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VARCHAR2(n)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변하는 길이의 문자를 저장합니다</a:t>
                      </a: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최대값은</a:t>
                      </a: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 4000 bytes </a:t>
                      </a: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입니다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210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NUMBER(p,s)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latin typeface="맑은 고딕"/>
                          <a:ea typeface="맑은 고딕"/>
                          <a:cs typeface="Times New Roman"/>
                        </a:rPr>
                        <a:t>숫자 값을 저장합니다</a:t>
                      </a:r>
                      <a:r>
                        <a:rPr lang="en-US" sz="1500" kern="100" dirty="0"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p</a:t>
                      </a: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는 </a:t>
                      </a:r>
                      <a:r>
                        <a:rPr lang="ko-KR" sz="1500" kern="100" dirty="0">
                          <a:latin typeface="맑은 고딕"/>
                          <a:ea typeface="맑은 고딕"/>
                          <a:cs typeface="Times New Roman"/>
                        </a:rPr>
                        <a:t>전체 자리수로</a:t>
                      </a:r>
                      <a:r>
                        <a:rPr lang="en-US" sz="1500" kern="100" dirty="0">
                          <a:latin typeface="맑은 고딕"/>
                          <a:ea typeface="맑은 고딕"/>
                          <a:cs typeface="Times New Roman"/>
                        </a:rPr>
                        <a:t> 1-38 </a:t>
                      </a:r>
                      <a:r>
                        <a:rPr lang="ko-KR" sz="1500" kern="100" dirty="0">
                          <a:latin typeface="맑은 고딕"/>
                          <a:ea typeface="맑은 고딕"/>
                          <a:cs typeface="Times New Roman"/>
                        </a:rPr>
                        <a:t>자리까지 가능하고</a:t>
                      </a:r>
                      <a:r>
                        <a:rPr lang="en-US" sz="1500" kern="100" dirty="0">
                          <a:latin typeface="맑은 고딕"/>
                          <a:ea typeface="맑은 고딕"/>
                          <a:cs typeface="Times New Roman"/>
                        </a:rPr>
                        <a:t> s</a:t>
                      </a:r>
                      <a:r>
                        <a:rPr lang="ko-KR" sz="1500" kern="100" dirty="0">
                          <a:latin typeface="맑은 고딕"/>
                          <a:ea typeface="맑은 고딕"/>
                          <a:cs typeface="Times New Roman"/>
                        </a:rPr>
                        <a:t>는 소수점 이하 자리수로</a:t>
                      </a:r>
                      <a:r>
                        <a:rPr lang="en-US" sz="1500" kern="100" dirty="0">
                          <a:latin typeface="맑은 고딕"/>
                          <a:ea typeface="맑은 고딕"/>
                          <a:cs typeface="Times New Roman"/>
                        </a:rPr>
                        <a:t> -84 ~ 127 </a:t>
                      </a:r>
                      <a:r>
                        <a:rPr lang="ko-KR" sz="1500" kern="100" dirty="0">
                          <a:latin typeface="맑은 고딕"/>
                          <a:ea typeface="맑은 고딕"/>
                          <a:cs typeface="Times New Roman"/>
                        </a:rPr>
                        <a:t>자리까지 가능합니다</a:t>
                      </a:r>
                      <a:r>
                        <a:rPr lang="en-US" sz="15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5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93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DATE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0">
                          <a:latin typeface="맑은 고딕"/>
                          <a:ea typeface="맑은 고딕"/>
                          <a:cs typeface="굴림"/>
                        </a:rPr>
                        <a:t>총 </a:t>
                      </a:r>
                      <a:r>
                        <a:rPr lang="en-US" sz="1500" kern="0">
                          <a:latin typeface="맑은 고딕"/>
                          <a:ea typeface="맑은 고딕"/>
                          <a:cs typeface="굴림"/>
                        </a:rPr>
                        <a:t>7Byte</a:t>
                      </a:r>
                      <a:r>
                        <a:rPr lang="ko-KR" sz="1500" kern="0">
                          <a:latin typeface="맑은 고딕"/>
                          <a:ea typeface="맑은 고딕"/>
                          <a:cs typeface="굴림"/>
                        </a:rPr>
                        <a:t>로 </a:t>
                      </a:r>
                      <a:r>
                        <a:rPr lang="en-US" sz="1500" kern="0">
                          <a:latin typeface="맑은 고딕"/>
                          <a:ea typeface="맑은 고딕"/>
                          <a:cs typeface="굴림"/>
                        </a:rPr>
                        <a:t>BC 4712</a:t>
                      </a:r>
                      <a:r>
                        <a:rPr lang="ko-KR" sz="1500" kern="0">
                          <a:latin typeface="맑은 고딕"/>
                          <a:ea typeface="맑은 고딕"/>
                          <a:cs typeface="굴림"/>
                        </a:rPr>
                        <a:t>년</a:t>
                      </a:r>
                      <a:r>
                        <a:rPr lang="en-US" sz="1500" kern="0">
                          <a:latin typeface="맑은 고딕"/>
                          <a:ea typeface="맑은 고딕"/>
                          <a:cs typeface="굴림"/>
                        </a:rPr>
                        <a:t> 1</a:t>
                      </a:r>
                      <a:r>
                        <a:rPr lang="ko-KR" sz="1500" kern="0">
                          <a:latin typeface="맑은 고딕"/>
                          <a:ea typeface="맑은 고딕"/>
                          <a:cs typeface="굴림"/>
                        </a:rPr>
                        <a:t>월</a:t>
                      </a:r>
                      <a:r>
                        <a:rPr lang="en-US" sz="1500" kern="0">
                          <a:latin typeface="맑은 고딕"/>
                          <a:ea typeface="맑은 고딕"/>
                          <a:cs typeface="굴림"/>
                        </a:rPr>
                        <a:t> 1</a:t>
                      </a:r>
                      <a:r>
                        <a:rPr lang="ko-KR" sz="1500" kern="0">
                          <a:latin typeface="맑은 고딕"/>
                          <a:ea typeface="맑은 고딕"/>
                          <a:cs typeface="굴림"/>
                        </a:rPr>
                        <a:t>일부터</a:t>
                      </a:r>
                      <a:r>
                        <a:rPr lang="en-US" sz="1500" kern="0">
                          <a:latin typeface="맑은 고딕"/>
                          <a:ea typeface="맑은 고딕"/>
                          <a:cs typeface="굴림"/>
                        </a:rPr>
                        <a:t> AD 9999</a:t>
                      </a:r>
                      <a:r>
                        <a:rPr lang="ko-KR" sz="1500" kern="0">
                          <a:latin typeface="맑은 고딕"/>
                          <a:ea typeface="맑은 고딕"/>
                          <a:cs typeface="굴림"/>
                        </a:rPr>
                        <a:t>년</a:t>
                      </a:r>
                      <a:r>
                        <a:rPr lang="en-US" sz="1500" kern="0">
                          <a:latin typeface="맑은 고딕"/>
                          <a:ea typeface="맑은 고딕"/>
                          <a:cs typeface="굴림"/>
                        </a:rPr>
                        <a:t> 12</a:t>
                      </a:r>
                      <a:r>
                        <a:rPr lang="ko-KR" sz="1500" kern="0">
                          <a:latin typeface="맑은 고딕"/>
                          <a:ea typeface="맑은 고딕"/>
                          <a:cs typeface="굴림"/>
                        </a:rPr>
                        <a:t>월</a:t>
                      </a:r>
                      <a:r>
                        <a:rPr lang="en-US" sz="1500" kern="0">
                          <a:latin typeface="맑은 고딕"/>
                          <a:ea typeface="맑은 고딕"/>
                          <a:cs typeface="굴림"/>
                        </a:rPr>
                        <a:t> 31</a:t>
                      </a:r>
                      <a:r>
                        <a:rPr lang="ko-KR" sz="1500" kern="0">
                          <a:latin typeface="맑은 고딕"/>
                          <a:ea typeface="맑은 고딕"/>
                          <a:cs typeface="굴림"/>
                        </a:rPr>
                        <a:t>일까지의 날짜를 저장할 수 있습니다</a:t>
                      </a:r>
                      <a:r>
                        <a:rPr lang="en-US" sz="1500" kern="0">
                          <a:latin typeface="맑은 고딕"/>
                          <a:ea typeface="맑은 고딕"/>
                          <a:cs typeface="굴림"/>
                        </a:rPr>
                        <a:t>.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5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LONG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0">
                          <a:latin typeface="맑은 고딕"/>
                          <a:ea typeface="맑은 고딕"/>
                          <a:cs typeface="굴림"/>
                        </a:rPr>
                        <a:t>가변 길이의 문자를 저장하며 최대</a:t>
                      </a:r>
                      <a:r>
                        <a:rPr lang="en-US" sz="1500" kern="0">
                          <a:latin typeface="맑은 고딕"/>
                          <a:ea typeface="맑은 고딕"/>
                          <a:cs typeface="굴림"/>
                        </a:rPr>
                        <a:t> 2GB </a:t>
                      </a:r>
                      <a:r>
                        <a:rPr lang="ko-KR" sz="1500" kern="0">
                          <a:latin typeface="맑은 고딕"/>
                          <a:ea typeface="맑은 고딕"/>
                          <a:cs typeface="굴림"/>
                        </a:rPr>
                        <a:t>까지 저장 할 수 있습니다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5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CLOB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0">
                          <a:latin typeface="맑은 고딕"/>
                          <a:ea typeface="맑은 고딕"/>
                          <a:cs typeface="굴림"/>
                        </a:rPr>
                        <a:t>가변 길이의 문자를 저장하며 최대</a:t>
                      </a:r>
                      <a:r>
                        <a:rPr lang="en-US" sz="1500" kern="0">
                          <a:latin typeface="맑은 고딕"/>
                          <a:ea typeface="맑은 고딕"/>
                          <a:cs typeface="굴림"/>
                        </a:rPr>
                        <a:t> 4GB </a:t>
                      </a:r>
                      <a:r>
                        <a:rPr lang="ko-KR" sz="1500" kern="0">
                          <a:latin typeface="맑은 고딕"/>
                          <a:ea typeface="맑은 고딕"/>
                          <a:cs typeface="굴림"/>
                        </a:rPr>
                        <a:t>까지 저장 할 수 있습니다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5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BLOB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0">
                          <a:latin typeface="맑은 고딕"/>
                          <a:ea typeface="맑은 고딕"/>
                          <a:cs typeface="굴림"/>
                        </a:rPr>
                        <a:t>가변 길이의 바이너리 데이터를 최대</a:t>
                      </a:r>
                      <a:r>
                        <a:rPr lang="en-US" sz="1500" kern="0">
                          <a:latin typeface="맑은 고딕"/>
                          <a:ea typeface="맑은 고딕"/>
                          <a:cs typeface="굴림"/>
                        </a:rPr>
                        <a:t> 4GB </a:t>
                      </a:r>
                      <a:r>
                        <a:rPr lang="ko-KR" sz="1500" kern="0">
                          <a:latin typeface="맑은 고딕"/>
                          <a:ea typeface="맑은 고딕"/>
                          <a:cs typeface="굴림"/>
                        </a:rPr>
                        <a:t>까지 저장 할 수 있습니다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5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RAW(n)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0">
                          <a:latin typeface="맑은 고딕"/>
                          <a:ea typeface="맑은 고딕"/>
                          <a:cs typeface="굴림"/>
                        </a:rPr>
                        <a:t>원시 이진 데이터로 최대</a:t>
                      </a:r>
                      <a:r>
                        <a:rPr lang="en-US" sz="1500" kern="0">
                          <a:latin typeface="맑은 고딕"/>
                          <a:ea typeface="맑은 고딕"/>
                          <a:cs typeface="굴림"/>
                        </a:rPr>
                        <a:t> 2000 bytes </a:t>
                      </a:r>
                      <a:r>
                        <a:rPr lang="ko-KR" sz="1500" kern="0">
                          <a:latin typeface="맑은 고딕"/>
                          <a:ea typeface="맑은 고딕"/>
                          <a:cs typeface="굴림"/>
                        </a:rPr>
                        <a:t>까지 저장할 수 있습니다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5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LONG RAW(n)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0">
                          <a:latin typeface="맑은 고딕"/>
                          <a:ea typeface="맑은 고딕"/>
                          <a:cs typeface="굴림"/>
                        </a:rPr>
                        <a:t>원시 이진 데이터로 최대</a:t>
                      </a:r>
                      <a:r>
                        <a:rPr lang="en-US" sz="1500" kern="0">
                          <a:latin typeface="맑은 고딕"/>
                          <a:ea typeface="맑은 고딕"/>
                          <a:cs typeface="굴림"/>
                        </a:rPr>
                        <a:t> 2GB</a:t>
                      </a:r>
                      <a:r>
                        <a:rPr lang="ko-KR" sz="1500" kern="0">
                          <a:latin typeface="맑은 고딕"/>
                          <a:ea typeface="맑은 고딕"/>
                          <a:cs typeface="굴림"/>
                        </a:rPr>
                        <a:t>까지 저장할 수 있습니다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605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BFILE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latin typeface="맑은 고딕"/>
                          <a:ea typeface="맑은 고딕"/>
                          <a:cs typeface="굴림"/>
                        </a:rPr>
                        <a:t>외부 파일에 저장된 데이터로 최대</a:t>
                      </a:r>
                      <a:r>
                        <a:rPr lang="en-US" sz="1500" kern="0" dirty="0">
                          <a:latin typeface="맑은 고딕"/>
                          <a:ea typeface="맑은 고딕"/>
                          <a:cs typeface="굴림"/>
                        </a:rPr>
                        <a:t> 4GB </a:t>
                      </a:r>
                      <a:r>
                        <a:rPr lang="ko-KR" sz="1500" kern="0" dirty="0">
                          <a:latin typeface="맑은 고딕"/>
                          <a:ea typeface="맑은 고딕"/>
                          <a:cs typeface="굴림"/>
                        </a:rPr>
                        <a:t>까지 저장 할 수 있습니다</a:t>
                      </a:r>
                      <a:endParaRPr lang="ko-KR" sz="15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B1B5B55-B903-CE36-D97E-87A480D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24744"/>
            <a:ext cx="7920880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</a:t>
            </a:r>
            <a:r>
              <a:rPr lang="ko-KR" altLang="ko-KR" b="1" dirty="0">
                <a:solidFill>
                  <a:schemeClr val="tx1"/>
                </a:solidFill>
              </a:rPr>
              <a:t>묵시적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ko-KR" b="1" dirty="0">
                <a:solidFill>
                  <a:schemeClr val="tx1"/>
                </a:solidFill>
              </a:rPr>
              <a:t>자동</a:t>
            </a:r>
            <a:r>
              <a:rPr lang="en-US" altLang="ko-KR" b="1" dirty="0">
                <a:solidFill>
                  <a:schemeClr val="tx1"/>
                </a:solidFill>
              </a:rPr>
              <a:t>) </a:t>
            </a:r>
            <a:r>
              <a:rPr lang="ko-KR" altLang="ko-KR" b="1" dirty="0">
                <a:solidFill>
                  <a:schemeClr val="tx1"/>
                </a:solidFill>
              </a:rPr>
              <a:t>형 변환과 명시적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ko-KR" b="1" dirty="0">
                <a:solidFill>
                  <a:schemeClr val="tx1"/>
                </a:solidFill>
              </a:rPr>
              <a:t>수동</a:t>
            </a:r>
            <a:r>
              <a:rPr lang="en-US" altLang="ko-KR" b="1" dirty="0">
                <a:solidFill>
                  <a:schemeClr val="tx1"/>
                </a:solidFill>
              </a:rPr>
              <a:t>) </a:t>
            </a:r>
            <a:r>
              <a:rPr lang="ko-KR" altLang="ko-KR" b="1" dirty="0">
                <a:solidFill>
                  <a:schemeClr val="tx1"/>
                </a:solidFill>
              </a:rPr>
              <a:t>형 변환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29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3" y="1916832"/>
            <a:ext cx="2943794" cy="1493679"/>
          </a:xfrm>
          <a:prstGeom prst="rect">
            <a:avLst/>
          </a:prstGeom>
        </p:spPr>
      </p:pic>
      <p:pic>
        <p:nvPicPr>
          <p:cNvPr id="14" name="그림 13" descr="3번.png"/>
          <p:cNvPicPr/>
          <p:nvPr/>
        </p:nvPicPr>
        <p:blipFill>
          <a:blip r:embed="rId3" cstate="print"/>
          <a:srcRect t="3428" b="12153"/>
          <a:stretch>
            <a:fillRect/>
          </a:stretch>
        </p:blipFill>
        <p:spPr>
          <a:xfrm>
            <a:off x="3563888" y="2132856"/>
            <a:ext cx="895350" cy="100811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860032" y="2132856"/>
            <a:ext cx="4104456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SQL&gt; SELECT 2 + </a:t>
            </a:r>
            <a:r>
              <a:rPr lang="en-US" altLang="ko-KR" b="1" dirty="0">
                <a:solidFill>
                  <a:schemeClr val="tx1"/>
                </a:solidFill>
              </a:rPr>
              <a:t>TO_NUMBER(‘2’)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       FROM dual ;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 descr="2장_p30_그림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43" y="3789040"/>
            <a:ext cx="2943794" cy="149367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491880" y="4268053"/>
            <a:ext cx="4248472" cy="5945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숫자처럼 생긴 문자만 변환 가능</a:t>
            </a:r>
            <a:r>
              <a:rPr lang="en-US" altLang="ko-KR" b="1" dirty="0">
                <a:solidFill>
                  <a:schemeClr val="tx1"/>
                </a:solidFill>
              </a:rPr>
              <a:t>!!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27A10A-D73B-DF50-0800-024002156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83568" y="1124744"/>
            <a:ext cx="489654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명시적 형 변환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75D560-4ADA-DF69-8FAC-B3FA640D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901EED-E9F5-7BB5-31E1-9DC626586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162166"/>
            <a:ext cx="7740352" cy="25336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7544" y="1052736"/>
            <a:ext cx="230425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</a:t>
            </a:r>
            <a:r>
              <a:rPr lang="ko-KR" altLang="ko-KR" b="1" dirty="0">
                <a:solidFill>
                  <a:schemeClr val="tx1"/>
                </a:solidFill>
              </a:rPr>
              <a:t>문자 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79F7CE-1082-F177-0D1C-D0CC3B773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95932E-FF49-5092-4202-E65A22064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559468"/>
            <a:ext cx="7524328" cy="392316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908720"/>
            <a:ext cx="849694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TO_CHAR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 (</a:t>
            </a:r>
            <a:r>
              <a:rPr lang="ko-KR" altLang="ko-KR" b="1" dirty="0">
                <a:solidFill>
                  <a:schemeClr val="tx1"/>
                </a:solidFill>
              </a:rPr>
              <a:t>날짜</a:t>
            </a:r>
            <a:r>
              <a:rPr lang="en-US" altLang="ko-KR" b="1" dirty="0">
                <a:solidFill>
                  <a:schemeClr val="tx1"/>
                </a:solidFill>
              </a:rPr>
              <a:t> -&gt; </a:t>
            </a:r>
            <a:r>
              <a:rPr lang="ko-KR" altLang="ko-KR" b="1" dirty="0">
                <a:solidFill>
                  <a:schemeClr val="tx1"/>
                </a:solidFill>
              </a:rPr>
              <a:t>문자로 형 변환하기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520" y="2060848"/>
            <a:ext cx="8568952" cy="1872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[ </a:t>
            </a:r>
            <a:r>
              <a:rPr lang="ko-KR" altLang="ko-KR" b="1" dirty="0">
                <a:solidFill>
                  <a:schemeClr val="tx1"/>
                </a:solidFill>
              </a:rPr>
              <a:t>년도</a:t>
            </a:r>
            <a:r>
              <a:rPr lang="en-US" altLang="ko-KR" b="1" dirty="0">
                <a:solidFill>
                  <a:schemeClr val="tx1"/>
                </a:solidFill>
              </a:rPr>
              <a:t> ]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‘YYYY’ – </a:t>
            </a:r>
            <a:r>
              <a:rPr lang="ko-KR" altLang="ko-KR" dirty="0">
                <a:solidFill>
                  <a:schemeClr val="tx1"/>
                </a:solidFill>
              </a:rPr>
              <a:t>연도를</a:t>
            </a:r>
            <a:r>
              <a:rPr lang="en-US" altLang="ko-KR" dirty="0">
                <a:solidFill>
                  <a:schemeClr val="tx1"/>
                </a:solidFill>
              </a:rPr>
              <a:t> 4</a:t>
            </a:r>
            <a:r>
              <a:rPr lang="ko-KR" altLang="ko-KR" dirty="0">
                <a:solidFill>
                  <a:schemeClr val="tx1"/>
                </a:solidFill>
              </a:rPr>
              <a:t>자리로 표현합니다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예</a:t>
            </a:r>
            <a:r>
              <a:rPr lang="en-US" altLang="ko-KR" dirty="0">
                <a:solidFill>
                  <a:schemeClr val="tx1"/>
                </a:solidFill>
              </a:rPr>
              <a:t>: 2014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‘RRRR’ – 2000</a:t>
            </a:r>
            <a:r>
              <a:rPr lang="ko-KR" altLang="ko-KR" dirty="0">
                <a:solidFill>
                  <a:schemeClr val="tx1"/>
                </a:solidFill>
              </a:rPr>
              <a:t>년 이후에</a:t>
            </a:r>
            <a:r>
              <a:rPr lang="en-US" altLang="ko-KR" dirty="0">
                <a:solidFill>
                  <a:schemeClr val="tx1"/>
                </a:solidFill>
              </a:rPr>
              <a:t> Y2K </a:t>
            </a:r>
            <a:r>
              <a:rPr lang="ko-KR" altLang="ko-KR" dirty="0">
                <a:solidFill>
                  <a:schemeClr val="tx1"/>
                </a:solidFill>
              </a:rPr>
              <a:t>버그로 인해 등장한 날짜 표기법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ko-KR" dirty="0">
                <a:solidFill>
                  <a:schemeClr val="tx1"/>
                </a:solidFill>
              </a:rPr>
              <a:t> 연도</a:t>
            </a:r>
            <a:r>
              <a:rPr lang="en-US" altLang="ko-KR" dirty="0">
                <a:solidFill>
                  <a:schemeClr val="tx1"/>
                </a:solidFill>
              </a:rPr>
              <a:t> 4</a:t>
            </a:r>
            <a:r>
              <a:rPr lang="ko-KR" altLang="ko-KR" dirty="0">
                <a:solidFill>
                  <a:schemeClr val="tx1"/>
                </a:solidFill>
              </a:rPr>
              <a:t>자리 표기법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‘YY’ – </a:t>
            </a:r>
            <a:r>
              <a:rPr lang="ko-KR" altLang="ko-KR" dirty="0">
                <a:solidFill>
                  <a:schemeClr val="tx1"/>
                </a:solidFill>
              </a:rPr>
              <a:t>연도를 끝의</a:t>
            </a:r>
            <a:r>
              <a:rPr lang="en-US" altLang="ko-KR" dirty="0">
                <a:solidFill>
                  <a:schemeClr val="tx1"/>
                </a:solidFill>
              </a:rPr>
              <a:t> 2 </a:t>
            </a:r>
            <a:r>
              <a:rPr lang="ko-KR" altLang="ko-KR" dirty="0">
                <a:solidFill>
                  <a:schemeClr val="tx1"/>
                </a:solidFill>
              </a:rPr>
              <a:t>자리만 표시합니다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예</a:t>
            </a:r>
            <a:r>
              <a:rPr lang="en-US" altLang="ko-KR" dirty="0">
                <a:solidFill>
                  <a:schemeClr val="tx1"/>
                </a:solidFill>
              </a:rPr>
              <a:t> : 14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'RR' - </a:t>
            </a:r>
            <a:r>
              <a:rPr lang="ko-KR" altLang="ko-KR" dirty="0">
                <a:solidFill>
                  <a:schemeClr val="tx1"/>
                </a:solidFill>
              </a:rPr>
              <a:t>연도를 마지막</a:t>
            </a:r>
            <a:r>
              <a:rPr lang="en-US" altLang="ko-KR" dirty="0">
                <a:solidFill>
                  <a:schemeClr val="tx1"/>
                </a:solidFill>
              </a:rPr>
              <a:t> 2 </a:t>
            </a:r>
            <a:r>
              <a:rPr lang="ko-KR" altLang="ko-KR" dirty="0">
                <a:solidFill>
                  <a:schemeClr val="tx1"/>
                </a:solidFill>
              </a:rPr>
              <a:t>자리만 표시합니다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예</a:t>
            </a:r>
            <a:r>
              <a:rPr lang="en-US" altLang="ko-KR" dirty="0">
                <a:solidFill>
                  <a:schemeClr val="tx1"/>
                </a:solidFill>
              </a:rPr>
              <a:t>: 14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‘YEAR’ – </a:t>
            </a:r>
            <a:r>
              <a:rPr lang="ko-KR" altLang="ko-KR" dirty="0">
                <a:solidFill>
                  <a:schemeClr val="tx1"/>
                </a:solidFill>
              </a:rPr>
              <a:t>연도의 영문 이름 전체를 표시합니다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4" name="그림 13" descr="2장_p31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4005064"/>
            <a:ext cx="4509763" cy="202795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3EB253E-9717-FC0C-37DB-76D91539A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4CB666-C2C7-3761-FCE1-98352BFEA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48" y="1545978"/>
            <a:ext cx="3828467" cy="37069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87016" y="836712"/>
            <a:ext cx="8856984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[ </a:t>
            </a:r>
            <a:r>
              <a:rPr lang="ko-KR" altLang="ko-KR" b="1" dirty="0">
                <a:solidFill>
                  <a:schemeClr val="tx1"/>
                </a:solidFill>
              </a:rPr>
              <a:t>월 </a:t>
            </a:r>
            <a:r>
              <a:rPr lang="en-US" altLang="ko-KR" b="1" dirty="0">
                <a:solidFill>
                  <a:schemeClr val="tx1"/>
                </a:solidFill>
              </a:rPr>
              <a:t>]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MM – </a:t>
            </a:r>
            <a:r>
              <a:rPr lang="ko-KR" altLang="ko-KR" dirty="0">
                <a:solidFill>
                  <a:schemeClr val="tx1"/>
                </a:solidFill>
              </a:rPr>
              <a:t>월을 숫자</a:t>
            </a:r>
            <a:r>
              <a:rPr lang="en-US" altLang="ko-KR" dirty="0">
                <a:solidFill>
                  <a:schemeClr val="tx1"/>
                </a:solidFill>
              </a:rPr>
              <a:t> 2</a:t>
            </a:r>
            <a:r>
              <a:rPr lang="ko-KR" altLang="ko-KR" dirty="0">
                <a:solidFill>
                  <a:schemeClr val="tx1"/>
                </a:solidFill>
              </a:rPr>
              <a:t>자리로 표현합니다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예</a:t>
            </a:r>
            <a:r>
              <a:rPr lang="en-US" altLang="ko-KR" dirty="0">
                <a:solidFill>
                  <a:schemeClr val="tx1"/>
                </a:solidFill>
              </a:rPr>
              <a:t>: 10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MON – </a:t>
            </a:r>
            <a:r>
              <a:rPr lang="ko-KR" altLang="ko-KR" dirty="0">
                <a:solidFill>
                  <a:schemeClr val="tx1"/>
                </a:solidFill>
              </a:rPr>
              <a:t>유닉스용 </a:t>
            </a:r>
            <a:r>
              <a:rPr lang="ko-KR" altLang="ko-KR" dirty="0" err="1">
                <a:solidFill>
                  <a:schemeClr val="tx1"/>
                </a:solidFill>
              </a:rPr>
              <a:t>오라클에서</a:t>
            </a:r>
            <a:r>
              <a:rPr lang="ko-KR" altLang="ko-KR" dirty="0">
                <a:solidFill>
                  <a:schemeClr val="tx1"/>
                </a:solidFill>
              </a:rPr>
              <a:t> 월을 뜻하는 영어</a:t>
            </a:r>
            <a:r>
              <a:rPr lang="en-US" altLang="ko-KR" dirty="0">
                <a:solidFill>
                  <a:schemeClr val="tx1"/>
                </a:solidFill>
              </a:rPr>
              <a:t> 3</a:t>
            </a:r>
            <a:r>
              <a:rPr lang="ko-KR" altLang="ko-KR" dirty="0">
                <a:solidFill>
                  <a:schemeClr val="tx1"/>
                </a:solidFill>
              </a:rPr>
              <a:t>글자로 표시합니다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예</a:t>
            </a:r>
            <a:r>
              <a:rPr lang="en-US" altLang="ko-KR" dirty="0">
                <a:solidFill>
                  <a:schemeClr val="tx1"/>
                </a:solidFill>
              </a:rPr>
              <a:t>: OCT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    </a:t>
            </a:r>
            <a:r>
              <a:rPr lang="ko-KR" altLang="ko-KR" dirty="0">
                <a:solidFill>
                  <a:schemeClr val="tx1"/>
                </a:solidFill>
              </a:rPr>
              <a:t>윈도용 오라클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ko-KR" dirty="0">
                <a:solidFill>
                  <a:schemeClr val="tx1"/>
                </a:solidFill>
              </a:rPr>
              <a:t> 경우는</a:t>
            </a:r>
            <a:r>
              <a:rPr lang="en-US" altLang="ko-KR" dirty="0">
                <a:solidFill>
                  <a:schemeClr val="tx1"/>
                </a:solidFill>
              </a:rPr>
              <a:t> MONTH </a:t>
            </a:r>
            <a:r>
              <a:rPr lang="ko-KR" altLang="ko-KR" dirty="0">
                <a:solidFill>
                  <a:schemeClr val="tx1"/>
                </a:solidFill>
              </a:rPr>
              <a:t>와 동일합니다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MONTH – </a:t>
            </a:r>
            <a:r>
              <a:rPr lang="ko-KR" altLang="ko-KR" dirty="0">
                <a:solidFill>
                  <a:schemeClr val="tx1"/>
                </a:solidFill>
              </a:rPr>
              <a:t>월을 뜻하는 이름 전체를 표시합니다</a:t>
            </a:r>
          </a:p>
        </p:txBody>
      </p:sp>
      <p:pic>
        <p:nvPicPr>
          <p:cNvPr id="13" name="그림 12" descr="2장_p31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068960"/>
            <a:ext cx="4509763" cy="1769436"/>
          </a:xfrm>
          <a:prstGeom prst="rect">
            <a:avLst/>
          </a:prstGeom>
        </p:spPr>
      </p:pic>
      <p:pic>
        <p:nvPicPr>
          <p:cNvPr id="14" name="그림 13" descr="2장_p32_그림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89342" y="3068960"/>
            <a:ext cx="3803138" cy="180965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11560" y="4941168"/>
            <a:ext cx="3888432" cy="5040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유닉스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리눅스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r>
              <a:rPr lang="ko-KR" altLang="en-US" b="1" dirty="0">
                <a:solidFill>
                  <a:schemeClr val="tx1"/>
                </a:solidFill>
              </a:rPr>
              <a:t>용 오라클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724128" y="4941168"/>
            <a:ext cx="2664296" cy="5040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윈도용 오라클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23FCDF-184E-3921-7787-7480115B1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7504" y="1124744"/>
            <a:ext cx="8784976" cy="1512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[ </a:t>
            </a:r>
            <a:r>
              <a:rPr lang="ko-KR" altLang="ko-KR" b="1" dirty="0">
                <a:solidFill>
                  <a:schemeClr val="tx1"/>
                </a:solidFill>
              </a:rPr>
              <a:t>일 </a:t>
            </a:r>
            <a:r>
              <a:rPr lang="en-US" altLang="ko-KR" b="1" dirty="0">
                <a:solidFill>
                  <a:schemeClr val="tx1"/>
                </a:solidFill>
              </a:rPr>
              <a:t>] 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DD – </a:t>
            </a:r>
            <a:r>
              <a:rPr lang="ko-KR" altLang="ko-KR" dirty="0">
                <a:solidFill>
                  <a:schemeClr val="tx1"/>
                </a:solidFill>
              </a:rPr>
              <a:t>일을 숫자</a:t>
            </a:r>
            <a:r>
              <a:rPr lang="en-US" altLang="ko-KR" dirty="0">
                <a:solidFill>
                  <a:schemeClr val="tx1"/>
                </a:solidFill>
              </a:rPr>
              <a:t> 2</a:t>
            </a:r>
            <a:r>
              <a:rPr lang="ko-KR" altLang="ko-KR" dirty="0">
                <a:solidFill>
                  <a:schemeClr val="tx1"/>
                </a:solidFill>
              </a:rPr>
              <a:t>자리로 표시합니다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예</a:t>
            </a:r>
            <a:r>
              <a:rPr lang="en-US" altLang="ko-KR" dirty="0">
                <a:solidFill>
                  <a:schemeClr val="tx1"/>
                </a:solidFill>
              </a:rPr>
              <a:t>: 26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DAY – </a:t>
            </a:r>
            <a:r>
              <a:rPr lang="ko-KR" altLang="ko-KR" dirty="0">
                <a:solidFill>
                  <a:schemeClr val="tx1"/>
                </a:solidFill>
              </a:rPr>
              <a:t>요일에 해당하는 명칭을 표시하는데 유닉스용 </a:t>
            </a:r>
            <a:r>
              <a:rPr lang="ko-KR" altLang="ko-KR" dirty="0" err="1">
                <a:solidFill>
                  <a:schemeClr val="tx1"/>
                </a:solidFill>
              </a:rPr>
              <a:t>오라클에서는</a:t>
            </a:r>
            <a:r>
              <a:rPr lang="ko-KR" altLang="ko-KR" dirty="0">
                <a:solidFill>
                  <a:schemeClr val="tx1"/>
                </a:solidFill>
              </a:rPr>
              <a:t> 영문으로 나오고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</a:t>
            </a:r>
            <a:r>
              <a:rPr lang="ko-KR" altLang="ko-KR" dirty="0">
                <a:solidFill>
                  <a:schemeClr val="tx1"/>
                </a:solidFill>
              </a:rPr>
              <a:t>윈도용 </a:t>
            </a:r>
            <a:r>
              <a:rPr lang="ko-KR" altLang="ko-KR" dirty="0" err="1">
                <a:solidFill>
                  <a:schemeClr val="tx1"/>
                </a:solidFill>
              </a:rPr>
              <a:t>오라클에서는</a:t>
            </a:r>
            <a:r>
              <a:rPr lang="ko-KR" altLang="ko-KR" dirty="0">
                <a:solidFill>
                  <a:schemeClr val="tx1"/>
                </a:solidFill>
              </a:rPr>
              <a:t> 한글로 나옵니다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DDTH – </a:t>
            </a:r>
            <a:r>
              <a:rPr lang="ko-KR" altLang="ko-KR" dirty="0">
                <a:solidFill>
                  <a:schemeClr val="tx1"/>
                </a:solidFill>
              </a:rPr>
              <a:t>몇 번째 날인지를 표시합니다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4" name="그림 13" descr="2장_p32_그림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2924944"/>
            <a:ext cx="4120067" cy="1960455"/>
          </a:xfrm>
          <a:prstGeom prst="rect">
            <a:avLst/>
          </a:prstGeom>
        </p:spPr>
      </p:pic>
      <p:pic>
        <p:nvPicPr>
          <p:cNvPr id="15" name="그림 14" descr="2장_p32_그림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74972" y="2924944"/>
            <a:ext cx="4661524" cy="191688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23528" y="5013176"/>
            <a:ext cx="3528392" cy="4320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윈도용</a:t>
            </a:r>
            <a:r>
              <a:rPr lang="ko-KR" altLang="en-US" b="1" dirty="0">
                <a:solidFill>
                  <a:schemeClr val="tx1"/>
                </a:solidFill>
              </a:rPr>
              <a:t> 오라클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004048" y="5013176"/>
            <a:ext cx="3528392" cy="4320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유닉스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리눅스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r>
              <a:rPr lang="ko-KR" altLang="en-US" b="1" dirty="0">
                <a:solidFill>
                  <a:schemeClr val="tx1"/>
                </a:solidFill>
              </a:rPr>
              <a:t>용 오라클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90A3BB-E2C3-A602-AE32-3D6DA95D7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7504" y="1124744"/>
            <a:ext cx="8928992" cy="1872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[ </a:t>
            </a:r>
            <a:r>
              <a:rPr lang="ko-KR" altLang="ko-KR" b="1" dirty="0">
                <a:solidFill>
                  <a:schemeClr val="tx1"/>
                </a:solidFill>
              </a:rPr>
              <a:t>시간 </a:t>
            </a:r>
            <a:r>
              <a:rPr lang="en-US" altLang="ko-KR" b="1" dirty="0">
                <a:solidFill>
                  <a:schemeClr val="tx1"/>
                </a:solidFill>
              </a:rPr>
              <a:t>] 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HH24 – </a:t>
            </a:r>
            <a:r>
              <a:rPr lang="ko-KR" altLang="ko-KR" dirty="0">
                <a:solidFill>
                  <a:schemeClr val="tx1"/>
                </a:solidFill>
              </a:rPr>
              <a:t>하루를</a:t>
            </a:r>
            <a:r>
              <a:rPr lang="en-US" altLang="ko-KR" dirty="0">
                <a:solidFill>
                  <a:schemeClr val="tx1"/>
                </a:solidFill>
              </a:rPr>
              <a:t> 24</a:t>
            </a:r>
            <a:r>
              <a:rPr lang="ko-KR" altLang="ko-KR" dirty="0">
                <a:solidFill>
                  <a:schemeClr val="tx1"/>
                </a:solidFill>
              </a:rPr>
              <a:t>시간으로 표시합니다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HH – </a:t>
            </a:r>
            <a:r>
              <a:rPr lang="ko-KR" altLang="ko-KR" dirty="0">
                <a:solidFill>
                  <a:schemeClr val="tx1"/>
                </a:solidFill>
              </a:rPr>
              <a:t>하루를</a:t>
            </a:r>
            <a:r>
              <a:rPr lang="en-US" altLang="ko-KR" dirty="0">
                <a:solidFill>
                  <a:schemeClr val="tx1"/>
                </a:solidFill>
              </a:rPr>
              <a:t> 12 </a:t>
            </a:r>
            <a:r>
              <a:rPr lang="ko-KR" altLang="ko-KR" dirty="0">
                <a:solidFill>
                  <a:schemeClr val="tx1"/>
                </a:solidFill>
              </a:rPr>
              <a:t>시간으로 표시합니다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b="1" dirty="0">
                <a:solidFill>
                  <a:schemeClr val="tx1"/>
                </a:solidFill>
              </a:rPr>
              <a:t>분</a:t>
            </a:r>
            <a:r>
              <a:rPr lang="en-US" altLang="ko-KR" b="1" dirty="0">
                <a:solidFill>
                  <a:schemeClr val="tx1"/>
                </a:solidFill>
              </a:rPr>
              <a:t> :</a:t>
            </a:r>
            <a:r>
              <a:rPr lang="en-US" altLang="ko-KR" dirty="0">
                <a:solidFill>
                  <a:schemeClr val="tx1"/>
                </a:solidFill>
              </a:rPr>
              <a:t> MI </a:t>
            </a:r>
            <a:r>
              <a:rPr lang="ko-KR" altLang="ko-KR" dirty="0">
                <a:solidFill>
                  <a:schemeClr val="tx1"/>
                </a:solidFill>
              </a:rPr>
              <a:t>로 표시합니다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b="1" dirty="0">
                <a:solidFill>
                  <a:schemeClr val="tx1"/>
                </a:solidFill>
              </a:rPr>
              <a:t>초</a:t>
            </a:r>
            <a:r>
              <a:rPr lang="en-US" altLang="ko-KR" b="1" dirty="0">
                <a:solidFill>
                  <a:schemeClr val="tx1"/>
                </a:solidFill>
              </a:rPr>
              <a:t> :</a:t>
            </a:r>
            <a:r>
              <a:rPr lang="en-US" altLang="ko-KR" dirty="0">
                <a:solidFill>
                  <a:schemeClr val="tx1"/>
                </a:solidFill>
              </a:rPr>
              <a:t> SS </a:t>
            </a:r>
            <a:r>
              <a:rPr lang="ko-KR" altLang="ko-KR" dirty="0">
                <a:solidFill>
                  <a:schemeClr val="tx1"/>
                </a:solidFill>
              </a:rPr>
              <a:t>로 표시합니다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33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17" y="3140968"/>
            <a:ext cx="4032935" cy="1545384"/>
          </a:xfrm>
          <a:prstGeom prst="rect">
            <a:avLst/>
          </a:prstGeom>
        </p:spPr>
      </p:pic>
      <p:pic>
        <p:nvPicPr>
          <p:cNvPr id="14" name="그림 13" descr="2장_p33_그림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4046" y="3140967"/>
            <a:ext cx="4854458" cy="151217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39552" y="4869160"/>
            <a:ext cx="2880320" cy="5040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윈도용</a:t>
            </a:r>
            <a:r>
              <a:rPr lang="ko-KR" altLang="en-US" b="1" dirty="0">
                <a:solidFill>
                  <a:schemeClr val="tx1"/>
                </a:solidFill>
              </a:rPr>
              <a:t> 오라클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48064" y="4869160"/>
            <a:ext cx="3024336" cy="5040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리눅스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유닉스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r>
              <a:rPr lang="ko-KR" altLang="en-US" b="1" dirty="0">
                <a:solidFill>
                  <a:schemeClr val="tx1"/>
                </a:solidFill>
              </a:rPr>
              <a:t>용 </a:t>
            </a:r>
            <a:r>
              <a:rPr lang="ko-KR" altLang="en-US" b="1" dirty="0" err="1">
                <a:solidFill>
                  <a:schemeClr val="tx1"/>
                </a:solidFill>
              </a:rPr>
              <a:t>오라클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589EEA-F72D-E503-2F82-0D9D329FB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24744"/>
            <a:ext cx="8712968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[ </a:t>
            </a:r>
            <a:r>
              <a:rPr lang="ko-KR" altLang="ko-KR" b="1" dirty="0">
                <a:solidFill>
                  <a:schemeClr val="tx1"/>
                </a:solidFill>
              </a:rPr>
              <a:t>형 변환 함수 퀴즈</a:t>
            </a: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ko-KR" b="1" dirty="0">
                <a:solidFill>
                  <a:schemeClr val="tx1"/>
                </a:solidFill>
              </a:rPr>
              <a:t>날짜변환하기</a:t>
            </a:r>
            <a:r>
              <a:rPr lang="en-US" altLang="ko-KR" b="1" dirty="0">
                <a:solidFill>
                  <a:schemeClr val="tx1"/>
                </a:solidFill>
              </a:rPr>
              <a:t> 1 ]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Student </a:t>
            </a:r>
            <a:r>
              <a:rPr lang="ko-KR" altLang="ko-KR" b="1" dirty="0">
                <a:solidFill>
                  <a:schemeClr val="tx1"/>
                </a:solidFill>
              </a:rPr>
              <a:t>테이블의</a:t>
            </a:r>
            <a:r>
              <a:rPr lang="en-US" altLang="ko-KR" b="1" dirty="0">
                <a:solidFill>
                  <a:schemeClr val="tx1"/>
                </a:solidFill>
              </a:rPr>
              <a:t> birthday </a:t>
            </a:r>
            <a:r>
              <a:rPr lang="ko-KR" altLang="ko-KR" b="1" dirty="0" err="1">
                <a:solidFill>
                  <a:schemeClr val="tx1"/>
                </a:solidFill>
              </a:rPr>
              <a:t>컬럼을</a:t>
            </a:r>
            <a:r>
              <a:rPr lang="ko-KR" altLang="ko-KR" b="1" dirty="0">
                <a:solidFill>
                  <a:schemeClr val="tx1"/>
                </a:solidFill>
              </a:rPr>
              <a:t> 사용하여 생일이</a:t>
            </a:r>
            <a:r>
              <a:rPr lang="en-US" altLang="ko-KR" b="1" dirty="0">
                <a:solidFill>
                  <a:schemeClr val="tx1"/>
                </a:solidFill>
              </a:rPr>
              <a:t> 1</a:t>
            </a:r>
            <a:r>
              <a:rPr lang="ko-KR" altLang="ko-KR" b="1" dirty="0">
                <a:solidFill>
                  <a:schemeClr val="tx1"/>
                </a:solidFill>
              </a:rPr>
              <a:t>월인 학생의 이름과</a:t>
            </a:r>
            <a:r>
              <a:rPr lang="en-US" altLang="ko-KR" b="1" dirty="0">
                <a:solidFill>
                  <a:schemeClr val="tx1"/>
                </a:solidFill>
              </a:rPr>
              <a:t> birthday </a:t>
            </a:r>
            <a:r>
              <a:rPr lang="ko-KR" altLang="ko-KR" b="1" dirty="0">
                <a:solidFill>
                  <a:schemeClr val="tx1"/>
                </a:solidFill>
              </a:rPr>
              <a:t>를 아래 화면과 같이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33_그림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564904"/>
            <a:ext cx="5206335" cy="1723476"/>
          </a:xfrm>
          <a:prstGeom prst="rect">
            <a:avLst/>
          </a:prstGeom>
        </p:spPr>
      </p:pic>
      <p:pic>
        <p:nvPicPr>
          <p:cNvPr id="14" name="그림 13" descr="2장_p34_그림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4470748"/>
            <a:ext cx="4323054" cy="176656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652120" y="3068960"/>
            <a:ext cx="2880320" cy="7200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리눅스용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오라클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52120" y="5013176"/>
            <a:ext cx="2880320" cy="7200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윈도용</a:t>
            </a:r>
            <a:r>
              <a:rPr lang="ko-KR" altLang="en-US" b="1" dirty="0">
                <a:solidFill>
                  <a:schemeClr val="tx1"/>
                </a:solidFill>
              </a:rPr>
              <a:t> 오라클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BDC3BF-D253-5EF7-7449-9A805F43C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7504" y="1124744"/>
            <a:ext cx="8712968" cy="12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[ </a:t>
            </a:r>
            <a:r>
              <a:rPr lang="ko-KR" altLang="ko-KR" b="1" dirty="0">
                <a:solidFill>
                  <a:schemeClr val="tx1"/>
                </a:solidFill>
              </a:rPr>
              <a:t>형 변환 함수 퀴즈</a:t>
            </a: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ko-KR" b="1" dirty="0">
                <a:solidFill>
                  <a:schemeClr val="tx1"/>
                </a:solidFill>
              </a:rPr>
              <a:t>날짜변환하기</a:t>
            </a:r>
            <a:r>
              <a:rPr lang="en-US" altLang="ko-KR" b="1" dirty="0">
                <a:solidFill>
                  <a:schemeClr val="tx1"/>
                </a:solidFill>
              </a:rPr>
              <a:t> 2 ]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테이블의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hiredate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 err="1">
                <a:solidFill>
                  <a:schemeClr val="tx1"/>
                </a:solidFill>
              </a:rPr>
              <a:t>컬럼을</a:t>
            </a:r>
            <a:r>
              <a:rPr lang="ko-KR" altLang="ko-KR" b="1" dirty="0">
                <a:solidFill>
                  <a:schemeClr val="tx1"/>
                </a:solidFill>
              </a:rPr>
              <a:t> 사용하여 입사일이</a:t>
            </a:r>
            <a:r>
              <a:rPr lang="en-US" altLang="ko-KR" b="1" dirty="0">
                <a:solidFill>
                  <a:schemeClr val="tx1"/>
                </a:solidFill>
              </a:rPr>
              <a:t> 1,2,3 </a:t>
            </a:r>
            <a:r>
              <a:rPr lang="ko-KR" altLang="ko-KR" b="1" dirty="0">
                <a:solidFill>
                  <a:schemeClr val="tx1"/>
                </a:solidFill>
              </a:rPr>
              <a:t>월인 사람들의 </a:t>
            </a:r>
            <a:r>
              <a:rPr lang="ko-KR" altLang="ko-KR" b="1" dirty="0" err="1">
                <a:solidFill>
                  <a:schemeClr val="tx1"/>
                </a:solidFill>
              </a:rPr>
              <a:t>사번과</a:t>
            </a:r>
            <a:r>
              <a:rPr lang="ko-KR" altLang="ko-KR" b="1" dirty="0">
                <a:solidFill>
                  <a:schemeClr val="tx1"/>
                </a:solidFill>
              </a:rPr>
              <a:t> 이름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ko-KR" b="1" dirty="0">
                <a:solidFill>
                  <a:schemeClr val="tx1"/>
                </a:solidFill>
              </a:rPr>
              <a:t>입사일을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34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2780928"/>
            <a:ext cx="3569033" cy="1723476"/>
          </a:xfrm>
          <a:prstGeom prst="rect">
            <a:avLst/>
          </a:prstGeom>
        </p:spPr>
      </p:pic>
      <p:pic>
        <p:nvPicPr>
          <p:cNvPr id="14" name="그림 13" descr="2장_p34_그림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13568" y="2780928"/>
            <a:ext cx="2886824" cy="176656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43608" y="4725144"/>
            <a:ext cx="2736304" cy="5040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err="1">
                <a:solidFill>
                  <a:schemeClr val="tx1"/>
                </a:solidFill>
              </a:rPr>
              <a:t>리눅스용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오라클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08104" y="4725144"/>
            <a:ext cx="2304256" cy="5040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윈도용</a:t>
            </a:r>
            <a:r>
              <a:rPr lang="ko-KR" altLang="en-US" b="1" dirty="0">
                <a:solidFill>
                  <a:schemeClr val="tx1"/>
                </a:solidFill>
              </a:rPr>
              <a:t> 오라클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8E63C7-3674-77B0-C343-AFF7D6E7D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56</a:t>
            </a:fld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200561"/>
              </p:ext>
            </p:extLst>
          </p:nvPr>
        </p:nvGraphicFramePr>
        <p:xfrm>
          <a:off x="971600" y="2348880"/>
          <a:ext cx="6912769" cy="1980150"/>
        </p:xfrm>
        <a:graphic>
          <a:graphicData uri="http://schemas.openxmlformats.org/drawingml/2006/table">
            <a:tbl>
              <a:tblPr/>
              <a:tblGrid>
                <a:gridCol w="715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05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1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96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b="1" kern="100" dirty="0">
                          <a:latin typeface="맑은 고딕"/>
                          <a:ea typeface="맑은 고딕"/>
                          <a:cs typeface="Times New Roman"/>
                        </a:rPr>
                        <a:t>종류</a:t>
                      </a:r>
                      <a:endParaRPr lang="ko-KR" sz="15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b="1" kern="100" dirty="0">
                          <a:latin typeface="맑은 고딕"/>
                          <a:ea typeface="맑은 고딕"/>
                          <a:cs typeface="Times New Roman"/>
                        </a:rPr>
                        <a:t>의</a:t>
                      </a:r>
                      <a:r>
                        <a:rPr lang="en-US" sz="1500" b="1" kern="100" dirty="0">
                          <a:latin typeface="맑은 고딕"/>
                          <a:ea typeface="맑은 고딕"/>
                          <a:cs typeface="Times New Roman"/>
                        </a:rPr>
                        <a:t>     </a:t>
                      </a:r>
                      <a:r>
                        <a:rPr lang="ko-KR" sz="1500" b="1" kern="100" dirty="0">
                          <a:latin typeface="맑은 고딕"/>
                          <a:ea typeface="맑은 고딕"/>
                          <a:cs typeface="Times New Roman"/>
                        </a:rPr>
                        <a:t>미</a:t>
                      </a:r>
                      <a:endParaRPr lang="ko-KR" sz="15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b="1" kern="100">
                          <a:latin typeface="맑은 고딕"/>
                          <a:ea typeface="맑은 고딕"/>
                          <a:cs typeface="Times New Roman"/>
                        </a:rPr>
                        <a:t>사</a:t>
                      </a: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   </a:t>
                      </a:r>
                      <a:r>
                        <a:rPr lang="ko-KR" sz="1500" b="1" kern="100">
                          <a:latin typeface="맑은 고딕"/>
                          <a:ea typeface="맑은 고딕"/>
                          <a:cs typeface="Times New Roman"/>
                        </a:rPr>
                        <a:t>용 </a:t>
                      </a: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  </a:t>
                      </a:r>
                      <a:r>
                        <a:rPr lang="ko-KR" sz="1500" b="1" kern="100">
                          <a:latin typeface="맑은 고딕"/>
                          <a:ea typeface="맑은 고딕"/>
                          <a:cs typeface="Times New Roman"/>
                        </a:rPr>
                        <a:t>예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b="1" kern="100" dirty="0">
                          <a:latin typeface="맑은 고딕"/>
                          <a:ea typeface="맑은 고딕"/>
                          <a:cs typeface="Times New Roman"/>
                        </a:rPr>
                        <a:t>결</a:t>
                      </a:r>
                      <a:r>
                        <a:rPr lang="en-US" sz="1500" b="1" kern="100" dirty="0">
                          <a:latin typeface="맑은 고딕"/>
                          <a:ea typeface="맑은 고딕"/>
                          <a:cs typeface="Times New Roman"/>
                        </a:rPr>
                        <a:t>  </a:t>
                      </a:r>
                      <a:r>
                        <a:rPr lang="ko-KR" sz="1500" b="1" kern="100" dirty="0">
                          <a:latin typeface="맑은 고딕"/>
                          <a:ea typeface="맑은 고딕"/>
                          <a:cs typeface="Times New Roman"/>
                        </a:rPr>
                        <a:t>과</a:t>
                      </a:r>
                      <a:endParaRPr lang="ko-KR" sz="15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96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9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9 </a:t>
                      </a:r>
                      <a:r>
                        <a:rPr lang="ko-KR" sz="1500" b="1" kern="100">
                          <a:latin typeface="맑은 고딕"/>
                          <a:ea typeface="맑은 고딕"/>
                          <a:cs typeface="Times New Roman"/>
                        </a:rPr>
                        <a:t>의 개수만큼 자리수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TO_CHAR(1234,’99999’)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  1234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6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0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b="1" kern="100">
                          <a:latin typeface="맑은 고딕"/>
                          <a:ea typeface="맑은 고딕"/>
                          <a:cs typeface="Times New Roman"/>
                        </a:rPr>
                        <a:t>빈자리를</a:t>
                      </a: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 0</a:t>
                      </a:r>
                      <a:r>
                        <a:rPr lang="ko-KR" sz="1500" b="1" kern="100">
                          <a:latin typeface="맑은 고딕"/>
                          <a:ea typeface="맑은 고딕"/>
                          <a:cs typeface="Times New Roman"/>
                        </a:rPr>
                        <a:t>으로 채움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TO_CHAR(1234,’099999’)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001234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96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$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$ </a:t>
                      </a:r>
                      <a:r>
                        <a:rPr lang="ko-KR" sz="1500" b="1" kern="100">
                          <a:latin typeface="맑은 고딕"/>
                          <a:ea typeface="맑은 고딕"/>
                          <a:cs typeface="Times New Roman"/>
                        </a:rPr>
                        <a:t>표시를 붙여서 표시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TO_CHAR(1234,’$9999’)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$1234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2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b="1" kern="100">
                          <a:latin typeface="맑은 고딕"/>
                          <a:ea typeface="맑은 고딕"/>
                          <a:cs typeface="Times New Roman"/>
                        </a:rPr>
                        <a:t>소수점 이하를 표시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TO_CHAR(1234,’9999.99’)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1234.00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96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b="1" kern="100">
                          <a:latin typeface="맑은 고딕"/>
                          <a:ea typeface="맑은 고딕"/>
                          <a:cs typeface="Times New Roman"/>
                        </a:rPr>
                        <a:t>천 단위 구분기호를 표시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TO_CHAR(12345,’99,999’)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b="1" kern="100" dirty="0">
                          <a:latin typeface="맑은 고딕"/>
                          <a:ea typeface="맑은 고딕"/>
                          <a:cs typeface="Times New Roman"/>
                        </a:rPr>
                        <a:t>12,345</a:t>
                      </a:r>
                      <a:endParaRPr lang="ko-KR" sz="15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251520" y="1340768"/>
            <a:ext cx="7920880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3) TO_CHAR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 (</a:t>
            </a:r>
            <a:r>
              <a:rPr lang="ko-KR" altLang="ko-KR" b="1" dirty="0" err="1">
                <a:solidFill>
                  <a:schemeClr val="tx1"/>
                </a:solidFill>
              </a:rPr>
              <a:t>숫자형</a:t>
            </a:r>
            <a:r>
              <a:rPr lang="en-US" altLang="ko-KR" b="1" dirty="0">
                <a:solidFill>
                  <a:schemeClr val="tx1"/>
                </a:solidFill>
              </a:rPr>
              <a:t> -&gt; </a:t>
            </a:r>
            <a:r>
              <a:rPr lang="ko-KR" altLang="ko-KR" b="1" dirty="0" err="1">
                <a:solidFill>
                  <a:schemeClr val="tx1"/>
                </a:solidFill>
              </a:rPr>
              <a:t>문자형으로</a:t>
            </a:r>
            <a:r>
              <a:rPr lang="ko-KR" altLang="ko-KR" b="1" dirty="0">
                <a:solidFill>
                  <a:schemeClr val="tx1"/>
                </a:solidFill>
              </a:rPr>
              <a:t> 변환하기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5D616B-C861-892A-1895-E9A8F712D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24744"/>
            <a:ext cx="8712968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1) </a:t>
            </a:r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테이블을 조회하여 이름이</a:t>
            </a:r>
            <a:r>
              <a:rPr lang="en-US" altLang="ko-KR" b="1" dirty="0">
                <a:solidFill>
                  <a:schemeClr val="tx1"/>
                </a:solidFill>
              </a:rPr>
              <a:t> 'ALLEN' </a:t>
            </a:r>
            <a:r>
              <a:rPr lang="ko-KR" altLang="ko-KR" b="1" dirty="0">
                <a:solidFill>
                  <a:schemeClr val="tx1"/>
                </a:solidFill>
              </a:rPr>
              <a:t>인 사원의 사번과 이름과 연봉을 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</a:t>
            </a:r>
            <a:r>
              <a:rPr lang="ko-KR" altLang="ko-KR" b="1" dirty="0">
                <a:solidFill>
                  <a:schemeClr val="tx1"/>
                </a:solidFill>
              </a:rPr>
              <a:t>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단 연봉은</a:t>
            </a:r>
            <a:r>
              <a:rPr lang="en-US" altLang="ko-KR" b="1" dirty="0">
                <a:solidFill>
                  <a:schemeClr val="tx1"/>
                </a:solidFill>
              </a:rPr>
              <a:t> (</a:t>
            </a:r>
            <a:r>
              <a:rPr lang="en-US" altLang="ko-KR" b="1" dirty="0" err="1">
                <a:solidFill>
                  <a:schemeClr val="tx1"/>
                </a:solidFill>
              </a:rPr>
              <a:t>sal</a:t>
            </a:r>
            <a:r>
              <a:rPr lang="en-US" altLang="ko-KR" b="1" dirty="0">
                <a:solidFill>
                  <a:schemeClr val="tx1"/>
                </a:solidFill>
              </a:rPr>
              <a:t> * 12)+</a:t>
            </a:r>
            <a:r>
              <a:rPr lang="en-US" altLang="ko-KR" b="1" dirty="0" err="1">
                <a:solidFill>
                  <a:schemeClr val="tx1"/>
                </a:solidFill>
              </a:rPr>
              <a:t>comm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로 계산하고 천 단위 구분기호로 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</a:t>
            </a:r>
            <a:r>
              <a:rPr lang="ko-KR" altLang="ko-KR" b="1" dirty="0">
                <a:solidFill>
                  <a:schemeClr val="tx1"/>
                </a:solidFill>
              </a:rPr>
              <a:t>표시하세요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35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7273" y="2348880"/>
            <a:ext cx="5551031" cy="221179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E663F18-09AF-C555-A669-476653734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1124744"/>
            <a:ext cx="8424936" cy="122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2) professor </a:t>
            </a:r>
            <a:r>
              <a:rPr lang="ko-KR" altLang="ko-KR" b="1" dirty="0">
                <a:solidFill>
                  <a:schemeClr val="tx1"/>
                </a:solidFill>
              </a:rPr>
              <a:t>테이블을 조회하여</a:t>
            </a:r>
            <a:r>
              <a:rPr lang="en-US" altLang="ko-KR" b="1" dirty="0">
                <a:solidFill>
                  <a:schemeClr val="tx1"/>
                </a:solidFill>
              </a:rPr>
              <a:t> 201 </a:t>
            </a:r>
            <a:r>
              <a:rPr lang="ko-KR" altLang="ko-KR" b="1" dirty="0">
                <a:solidFill>
                  <a:schemeClr val="tx1"/>
                </a:solidFill>
              </a:rPr>
              <a:t>번 학과에 근무하는 교수들의 이름과 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 </a:t>
            </a:r>
            <a:r>
              <a:rPr lang="ko-KR" altLang="ko-KR" b="1" dirty="0">
                <a:solidFill>
                  <a:schemeClr val="tx1"/>
                </a:solidFill>
              </a:rPr>
              <a:t>급여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ko-KR" b="1" dirty="0">
                <a:solidFill>
                  <a:schemeClr val="tx1"/>
                </a:solidFill>
              </a:rPr>
              <a:t>보너스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ko-KR" b="1" dirty="0">
                <a:solidFill>
                  <a:schemeClr val="tx1"/>
                </a:solidFill>
              </a:rPr>
              <a:t>연봉을 아래와 같이 출력하세요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r>
              <a:rPr lang="ko-KR" altLang="ko-KR" b="1" dirty="0">
                <a:solidFill>
                  <a:schemeClr val="tx1"/>
                </a:solidFill>
              </a:rPr>
              <a:t>단 연봉은</a:t>
            </a:r>
            <a:r>
              <a:rPr lang="en-US" altLang="ko-KR" b="1" dirty="0">
                <a:solidFill>
                  <a:schemeClr val="tx1"/>
                </a:solidFill>
              </a:rPr>
              <a:t> (pay*12)+bonus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    </a:t>
            </a:r>
            <a:r>
              <a:rPr lang="ko-KR" altLang="ko-KR" b="1" dirty="0">
                <a:solidFill>
                  <a:schemeClr val="tx1"/>
                </a:solidFill>
              </a:rPr>
              <a:t>로 계산합니다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35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2492896"/>
            <a:ext cx="5723378" cy="236978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9931599-871A-8FA6-3197-0305905B7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79512" y="1052736"/>
            <a:ext cx="8784976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[ </a:t>
            </a:r>
            <a:r>
              <a:rPr lang="ko-KR" altLang="ko-KR" b="1" dirty="0" err="1">
                <a:solidFill>
                  <a:schemeClr val="tx1"/>
                </a:solidFill>
              </a:rPr>
              <a:t>형변환</a:t>
            </a:r>
            <a:r>
              <a:rPr lang="ko-KR" altLang="ko-KR" b="1" dirty="0">
                <a:solidFill>
                  <a:schemeClr val="tx1"/>
                </a:solidFill>
              </a:rPr>
              <a:t> 함수 퀴즈</a:t>
            </a:r>
            <a:r>
              <a:rPr lang="en-US" altLang="ko-KR" b="1" dirty="0">
                <a:solidFill>
                  <a:schemeClr val="tx1"/>
                </a:solidFill>
              </a:rPr>
              <a:t> 3 ]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테이블을 조회하여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comm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값을 가지고 있는 사람들의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empno</a:t>
            </a:r>
            <a:r>
              <a:rPr lang="en-US" altLang="ko-KR" b="1" dirty="0">
                <a:solidFill>
                  <a:schemeClr val="tx1"/>
                </a:solidFill>
              </a:rPr>
              <a:t> , </a:t>
            </a:r>
            <a:r>
              <a:rPr lang="en-US" altLang="ko-KR" b="1" dirty="0" err="1">
                <a:solidFill>
                  <a:schemeClr val="tx1"/>
                </a:solidFill>
              </a:rPr>
              <a:t>ename</a:t>
            </a:r>
            <a:r>
              <a:rPr lang="en-US" altLang="ko-KR" b="1" dirty="0">
                <a:solidFill>
                  <a:schemeClr val="tx1"/>
                </a:solidFill>
              </a:rPr>
              <a:t> , </a:t>
            </a:r>
            <a:r>
              <a:rPr lang="en-US" altLang="ko-KR" b="1" dirty="0" err="1">
                <a:solidFill>
                  <a:schemeClr val="tx1"/>
                </a:solidFill>
              </a:rPr>
              <a:t>hiredate</a:t>
            </a:r>
            <a:r>
              <a:rPr lang="en-US" altLang="ko-KR" b="1" dirty="0">
                <a:solidFill>
                  <a:schemeClr val="tx1"/>
                </a:solidFill>
              </a:rPr>
              <a:t> , </a:t>
            </a:r>
            <a:r>
              <a:rPr lang="ko-KR" altLang="ko-KR" b="1" dirty="0" err="1">
                <a:solidFill>
                  <a:schemeClr val="tx1"/>
                </a:solidFill>
              </a:rPr>
              <a:t>총연봉</a:t>
            </a:r>
            <a:r>
              <a:rPr lang="en-US" altLang="ko-KR" b="1" dirty="0">
                <a:solidFill>
                  <a:schemeClr val="tx1"/>
                </a:solidFill>
              </a:rPr>
              <a:t>,15% </a:t>
            </a:r>
            <a:r>
              <a:rPr lang="ko-KR" altLang="ko-KR" b="1" dirty="0">
                <a:solidFill>
                  <a:schemeClr val="tx1"/>
                </a:solidFill>
              </a:rPr>
              <a:t>인상 후 연봉을 아래 화면처럼 출력하세요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r>
              <a:rPr lang="ko-KR" altLang="ko-KR" b="1" dirty="0">
                <a:solidFill>
                  <a:schemeClr val="tx1"/>
                </a:solidFill>
              </a:rPr>
              <a:t>단 </a:t>
            </a:r>
            <a:r>
              <a:rPr lang="ko-KR" altLang="ko-KR" b="1" dirty="0" err="1">
                <a:solidFill>
                  <a:schemeClr val="tx1"/>
                </a:solidFill>
              </a:rPr>
              <a:t>총연봉은</a:t>
            </a:r>
            <a:r>
              <a:rPr lang="en-US" altLang="ko-KR" b="1" dirty="0">
                <a:solidFill>
                  <a:schemeClr val="tx1"/>
                </a:solidFill>
              </a:rPr>
              <a:t> (</a:t>
            </a:r>
            <a:r>
              <a:rPr lang="en-US" altLang="ko-KR" b="1" dirty="0" err="1">
                <a:solidFill>
                  <a:schemeClr val="tx1"/>
                </a:solidFill>
              </a:rPr>
              <a:t>sal</a:t>
            </a:r>
            <a:r>
              <a:rPr lang="en-US" altLang="ko-KR" b="1" dirty="0">
                <a:solidFill>
                  <a:schemeClr val="tx1"/>
                </a:solidFill>
              </a:rPr>
              <a:t>*12)+</a:t>
            </a:r>
            <a:r>
              <a:rPr lang="en-US" altLang="ko-KR" b="1" dirty="0" err="1">
                <a:solidFill>
                  <a:schemeClr val="tx1"/>
                </a:solidFill>
              </a:rPr>
              <a:t>comm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으로 계산하고 아래 화면에서는</a:t>
            </a:r>
            <a:r>
              <a:rPr lang="en-US" altLang="ko-KR" b="1" dirty="0">
                <a:solidFill>
                  <a:schemeClr val="tx1"/>
                </a:solidFill>
              </a:rPr>
              <a:t> SAL </a:t>
            </a:r>
            <a:r>
              <a:rPr lang="ko-KR" altLang="ko-KR" b="1" dirty="0">
                <a:solidFill>
                  <a:schemeClr val="tx1"/>
                </a:solidFill>
              </a:rPr>
              <a:t>로 출력되었으며</a:t>
            </a:r>
            <a:r>
              <a:rPr lang="en-US" altLang="ko-KR" b="1" dirty="0">
                <a:solidFill>
                  <a:schemeClr val="tx1"/>
                </a:solidFill>
              </a:rPr>
              <a:t> 15% </a:t>
            </a:r>
            <a:r>
              <a:rPr lang="ko-KR" altLang="ko-KR" b="1" dirty="0">
                <a:solidFill>
                  <a:schemeClr val="tx1"/>
                </a:solidFill>
              </a:rPr>
              <a:t>인상한 값은 </a:t>
            </a:r>
            <a:r>
              <a:rPr lang="ko-KR" altLang="ko-KR" b="1" dirty="0" err="1">
                <a:solidFill>
                  <a:schemeClr val="tx1"/>
                </a:solidFill>
              </a:rPr>
              <a:t>총연봉의</a:t>
            </a:r>
            <a:r>
              <a:rPr lang="en-US" altLang="ko-KR" b="1" dirty="0">
                <a:solidFill>
                  <a:schemeClr val="tx1"/>
                </a:solidFill>
              </a:rPr>
              <a:t> 15% </a:t>
            </a:r>
            <a:r>
              <a:rPr lang="ko-KR" altLang="ko-KR" b="1" dirty="0">
                <a:solidFill>
                  <a:schemeClr val="tx1"/>
                </a:solidFill>
              </a:rPr>
              <a:t>인상 값입니다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(HIREDATE </a:t>
            </a:r>
            <a:r>
              <a:rPr lang="ko-KR" altLang="ko-KR" sz="1500" dirty="0" err="1">
                <a:solidFill>
                  <a:schemeClr val="tx1"/>
                </a:solidFill>
              </a:rPr>
              <a:t>컬럼의</a:t>
            </a:r>
            <a:r>
              <a:rPr lang="ko-KR" altLang="ko-KR" sz="1500" dirty="0">
                <a:solidFill>
                  <a:schemeClr val="tx1"/>
                </a:solidFill>
              </a:rPr>
              <a:t> 날짜 형식과</a:t>
            </a:r>
            <a:r>
              <a:rPr lang="en-US" altLang="ko-KR" sz="1500" dirty="0">
                <a:solidFill>
                  <a:schemeClr val="tx1"/>
                </a:solidFill>
              </a:rPr>
              <a:t> SAL </a:t>
            </a:r>
            <a:r>
              <a:rPr lang="ko-KR" altLang="ko-KR" sz="1500" dirty="0" err="1">
                <a:solidFill>
                  <a:schemeClr val="tx1"/>
                </a:solidFill>
              </a:rPr>
              <a:t>컬럼</a:t>
            </a:r>
            <a:r>
              <a:rPr lang="en-US" altLang="ko-KR" sz="1500" dirty="0">
                <a:solidFill>
                  <a:schemeClr val="tx1"/>
                </a:solidFill>
              </a:rPr>
              <a:t> , 15% UP </a:t>
            </a:r>
            <a:r>
              <a:rPr lang="ko-KR" altLang="ko-KR" sz="1500" dirty="0" err="1">
                <a:solidFill>
                  <a:schemeClr val="tx1"/>
                </a:solidFill>
              </a:rPr>
              <a:t>컬럼의</a:t>
            </a:r>
            <a:r>
              <a:rPr lang="en-US" altLang="ko-KR" sz="1500" dirty="0">
                <a:solidFill>
                  <a:schemeClr val="tx1"/>
                </a:solidFill>
              </a:rPr>
              <a:t> $ </a:t>
            </a:r>
            <a:r>
              <a:rPr lang="ko-KR" altLang="ko-KR" sz="1500" dirty="0">
                <a:solidFill>
                  <a:schemeClr val="tx1"/>
                </a:solidFill>
              </a:rPr>
              <a:t>표시와</a:t>
            </a:r>
            <a:r>
              <a:rPr lang="en-US" altLang="ko-KR" sz="1500" dirty="0">
                <a:solidFill>
                  <a:schemeClr val="tx1"/>
                </a:solidFill>
              </a:rPr>
              <a:t> , </a:t>
            </a:r>
            <a:r>
              <a:rPr lang="ko-KR" altLang="ko-KR" sz="1500" dirty="0">
                <a:solidFill>
                  <a:schemeClr val="tx1"/>
                </a:solidFill>
              </a:rPr>
              <a:t>기호 나오게 하세요</a:t>
            </a:r>
            <a:r>
              <a:rPr lang="en-US" altLang="ko-KR" sz="1500" dirty="0">
                <a:solidFill>
                  <a:schemeClr val="tx1"/>
                </a:solidFill>
              </a:rPr>
              <a:t>)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36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69921" y="3356992"/>
            <a:ext cx="5206335" cy="1888643"/>
          </a:xfrm>
          <a:prstGeom prst="rect">
            <a:avLst/>
          </a:prstGeom>
        </p:spPr>
      </p:pic>
      <p:pic>
        <p:nvPicPr>
          <p:cNvPr id="14" name="그림 13" descr="4번.png"/>
          <p:cNvPicPr/>
          <p:nvPr/>
        </p:nvPicPr>
        <p:blipFill>
          <a:blip r:embed="rId3" cstate="print"/>
          <a:srcRect b="11083"/>
          <a:stretch>
            <a:fillRect/>
          </a:stretch>
        </p:blipFill>
        <p:spPr>
          <a:xfrm>
            <a:off x="7308304" y="3501008"/>
            <a:ext cx="864096" cy="129614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ED7F735-9348-B0BC-1B46-C4DF00E4D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7544" y="1052736"/>
            <a:ext cx="230425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</a:t>
            </a:r>
            <a:r>
              <a:rPr lang="ko-KR" altLang="ko-KR" b="1" dirty="0">
                <a:solidFill>
                  <a:schemeClr val="tx1"/>
                </a:solidFill>
              </a:rPr>
              <a:t>문자 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79F7CE-1082-F177-0D1C-D0CC3B773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828BD8-2402-7A84-A2BF-267B018694E1}"/>
              </a:ext>
            </a:extLst>
          </p:cNvPr>
          <p:cNvGrpSpPr/>
          <p:nvPr/>
        </p:nvGrpSpPr>
        <p:grpSpPr>
          <a:xfrm>
            <a:off x="462372" y="1640108"/>
            <a:ext cx="8249580" cy="4309172"/>
            <a:chOff x="462372" y="1640108"/>
            <a:chExt cx="8249580" cy="43091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CC728CD-0BBE-D4AF-C42E-07ACBF7DD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2049898"/>
              <a:ext cx="8244408" cy="389938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3D02B0-EB03-80E1-B66E-EEDE1FE27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372" y="1640108"/>
              <a:ext cx="8224428" cy="40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0600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7504" y="1124744"/>
            <a:ext cx="8784976" cy="692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4) TO_NUMBER(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이 함수는 숫자가 아닌 숫자처럼 생긴 문자를 숫자로 바꾸어 주는 함수입니다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36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7587" y="2636912"/>
            <a:ext cx="3466581" cy="33172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9B863A8-6D95-7B65-3FB1-688596B8F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31D13D-79CF-958C-6402-21F0254E0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27" y="1950934"/>
            <a:ext cx="3746401" cy="35999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052736"/>
            <a:ext cx="36004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5) TO_DATE(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37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2204864"/>
            <a:ext cx="3373227" cy="2533032"/>
          </a:xfrm>
          <a:prstGeom prst="rect">
            <a:avLst/>
          </a:prstGeom>
        </p:spPr>
      </p:pic>
      <p:pic>
        <p:nvPicPr>
          <p:cNvPr id="14" name="그림 13" descr="2장_p37_그림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4299" y="2204864"/>
            <a:ext cx="4512157" cy="303714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11560" y="4941168"/>
            <a:ext cx="2664296" cy="5040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윈도용</a:t>
            </a:r>
            <a:r>
              <a:rPr lang="ko-KR" altLang="en-US" b="1" dirty="0">
                <a:solidFill>
                  <a:schemeClr val="tx1"/>
                </a:solidFill>
              </a:rPr>
              <a:t> 오라클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220072" y="5373216"/>
            <a:ext cx="2664296" cy="5040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유닉스용 </a:t>
            </a:r>
            <a:r>
              <a:rPr lang="ko-KR" altLang="en-US" b="1" dirty="0" err="1">
                <a:solidFill>
                  <a:schemeClr val="tx1"/>
                </a:solidFill>
              </a:rPr>
              <a:t>오라클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AF64BB-98DB-9BA6-7FF8-DEFAB61D3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4F5FC8-B392-63AA-C874-A01EE731D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585125"/>
            <a:ext cx="2164457" cy="32961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3528" y="1124744"/>
            <a:ext cx="554461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5. </a:t>
            </a:r>
            <a:r>
              <a:rPr lang="ko-KR" altLang="ko-KR" b="1" dirty="0">
                <a:solidFill>
                  <a:schemeClr val="tx1"/>
                </a:solidFill>
              </a:rPr>
              <a:t>일반 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1556792"/>
            <a:ext cx="849694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NVL(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 : NULL </a:t>
            </a:r>
            <a:r>
              <a:rPr lang="ko-KR" altLang="ko-KR" b="1" dirty="0">
                <a:solidFill>
                  <a:schemeClr val="tx1"/>
                </a:solidFill>
              </a:rPr>
              <a:t>값을 만나면 다른 값으로 치환해서 출력하는 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5536" y="2420888"/>
            <a:ext cx="8496944" cy="1440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* </a:t>
            </a:r>
            <a:r>
              <a:rPr lang="ko-KR" altLang="ko-KR" b="1" dirty="0">
                <a:solidFill>
                  <a:schemeClr val="tx1"/>
                </a:solidFill>
              </a:rPr>
              <a:t>치환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값이 숫자일 경우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NVL(</a:t>
            </a:r>
            <a:r>
              <a:rPr lang="en-US" altLang="ko-KR" dirty="0" err="1">
                <a:solidFill>
                  <a:schemeClr val="tx1"/>
                </a:solidFill>
              </a:rPr>
              <a:t>sal</a:t>
            </a:r>
            <a:r>
              <a:rPr lang="en-US" altLang="ko-KR" dirty="0">
                <a:solidFill>
                  <a:schemeClr val="tx1"/>
                </a:solidFill>
              </a:rPr>
              <a:t> , 0) -&gt; </a:t>
            </a:r>
            <a:r>
              <a:rPr lang="en-US" altLang="ko-KR" dirty="0" err="1">
                <a:solidFill>
                  <a:schemeClr val="tx1"/>
                </a:solidFill>
              </a:rPr>
              <a:t>sal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컬럼의</a:t>
            </a:r>
            <a:r>
              <a:rPr lang="ko-KR" altLang="ko-KR" dirty="0">
                <a:solidFill>
                  <a:schemeClr val="tx1"/>
                </a:solidFill>
              </a:rPr>
              <a:t> 값이</a:t>
            </a:r>
            <a:r>
              <a:rPr lang="en-US" altLang="ko-KR" dirty="0">
                <a:solidFill>
                  <a:schemeClr val="tx1"/>
                </a:solidFill>
              </a:rPr>
              <a:t> null </a:t>
            </a:r>
            <a:r>
              <a:rPr lang="ko-KR" altLang="ko-KR" dirty="0">
                <a:solidFill>
                  <a:schemeClr val="tx1"/>
                </a:solidFill>
              </a:rPr>
              <a:t>일 경우 </a:t>
            </a:r>
            <a:r>
              <a:rPr lang="en-US" altLang="ko-KR" dirty="0">
                <a:solidFill>
                  <a:schemeClr val="tx1"/>
                </a:solidFill>
              </a:rPr>
              <a:t>null </a:t>
            </a:r>
            <a:r>
              <a:rPr lang="ko-KR" altLang="ko-KR" dirty="0">
                <a:solidFill>
                  <a:schemeClr val="tx1"/>
                </a:solidFill>
              </a:rPr>
              <a:t>대신</a:t>
            </a:r>
            <a:r>
              <a:rPr lang="en-US" altLang="ko-KR" dirty="0">
                <a:solidFill>
                  <a:schemeClr val="tx1"/>
                </a:solidFill>
              </a:rPr>
              <a:t> 0 </a:t>
            </a:r>
            <a:r>
              <a:rPr lang="ko-KR" altLang="ko-KR" dirty="0">
                <a:solidFill>
                  <a:schemeClr val="tx1"/>
                </a:solidFill>
              </a:rPr>
              <a:t>으로 치환하라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NVL(</a:t>
            </a:r>
            <a:r>
              <a:rPr lang="en-US" altLang="ko-KR" dirty="0" err="1">
                <a:solidFill>
                  <a:schemeClr val="tx1"/>
                </a:solidFill>
              </a:rPr>
              <a:t>sal</a:t>
            </a:r>
            <a:r>
              <a:rPr lang="en-US" altLang="ko-KR" dirty="0">
                <a:solidFill>
                  <a:schemeClr val="tx1"/>
                </a:solidFill>
              </a:rPr>
              <a:t> , 100) -&gt; </a:t>
            </a:r>
            <a:r>
              <a:rPr lang="en-US" altLang="ko-KR" dirty="0" err="1">
                <a:solidFill>
                  <a:schemeClr val="tx1"/>
                </a:solidFill>
              </a:rPr>
              <a:t>sal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컬럼의</a:t>
            </a:r>
            <a:r>
              <a:rPr lang="ko-KR" altLang="ko-KR" dirty="0">
                <a:solidFill>
                  <a:schemeClr val="tx1"/>
                </a:solidFill>
              </a:rPr>
              <a:t> 값이</a:t>
            </a:r>
            <a:r>
              <a:rPr lang="en-US" altLang="ko-KR" dirty="0">
                <a:solidFill>
                  <a:schemeClr val="tx1"/>
                </a:solidFill>
              </a:rPr>
              <a:t> null </a:t>
            </a:r>
            <a:r>
              <a:rPr lang="ko-KR" altLang="ko-KR" dirty="0">
                <a:solidFill>
                  <a:schemeClr val="tx1"/>
                </a:solidFill>
              </a:rPr>
              <a:t>일 경우</a:t>
            </a:r>
            <a:r>
              <a:rPr lang="en-US" altLang="ko-KR" dirty="0">
                <a:solidFill>
                  <a:schemeClr val="tx1"/>
                </a:solidFill>
              </a:rPr>
              <a:t> null </a:t>
            </a:r>
            <a:r>
              <a:rPr lang="ko-KR" altLang="ko-KR" dirty="0">
                <a:solidFill>
                  <a:schemeClr val="tx1"/>
                </a:solidFill>
              </a:rPr>
              <a:t>대신</a:t>
            </a:r>
            <a:r>
              <a:rPr lang="en-US" altLang="ko-KR" dirty="0">
                <a:solidFill>
                  <a:schemeClr val="tx1"/>
                </a:solidFill>
              </a:rPr>
              <a:t> 100 </a:t>
            </a:r>
            <a:r>
              <a:rPr lang="ko-KR" altLang="ko-KR" dirty="0">
                <a:solidFill>
                  <a:schemeClr val="tx1"/>
                </a:solidFill>
              </a:rPr>
              <a:t>으로 치환하라</a:t>
            </a:r>
          </a:p>
        </p:txBody>
      </p:sp>
      <p:pic>
        <p:nvPicPr>
          <p:cNvPr id="16" name="그림 15" descr="2장_p38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3717032"/>
            <a:ext cx="4165068" cy="254500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62DC1E6-B666-05E7-6F7C-711419863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35CD4D-D22C-1E76-4222-19423CF74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59" y="2101750"/>
            <a:ext cx="2484115" cy="32304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512" y="1124744"/>
            <a:ext cx="8856984" cy="244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ko-KR" altLang="ko-KR" b="1" dirty="0">
                <a:solidFill>
                  <a:schemeClr val="tx1"/>
                </a:solidFill>
              </a:rPr>
              <a:t>치환 값이 문자일 경우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NVL(position , ‘</a:t>
            </a:r>
            <a:r>
              <a:rPr lang="ko-KR" altLang="ko-KR" dirty="0">
                <a:solidFill>
                  <a:schemeClr val="tx1"/>
                </a:solidFill>
              </a:rPr>
              <a:t>사원</a:t>
            </a:r>
            <a:r>
              <a:rPr lang="en-US" altLang="ko-KR" dirty="0">
                <a:solidFill>
                  <a:schemeClr val="tx1"/>
                </a:solidFill>
              </a:rPr>
              <a:t>’) -&gt; position </a:t>
            </a:r>
            <a:r>
              <a:rPr lang="ko-KR" altLang="ko-KR" dirty="0">
                <a:solidFill>
                  <a:schemeClr val="tx1"/>
                </a:solidFill>
              </a:rPr>
              <a:t>값이</a:t>
            </a:r>
            <a:r>
              <a:rPr lang="en-US" altLang="ko-KR" dirty="0">
                <a:solidFill>
                  <a:schemeClr val="tx1"/>
                </a:solidFill>
              </a:rPr>
              <a:t> null </a:t>
            </a:r>
            <a:r>
              <a:rPr lang="ko-KR" altLang="ko-KR" dirty="0">
                <a:solidFill>
                  <a:schemeClr val="tx1"/>
                </a:solidFill>
              </a:rPr>
              <a:t>일 경우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ko-KR" dirty="0">
                <a:solidFill>
                  <a:schemeClr val="tx1"/>
                </a:solidFill>
              </a:rPr>
              <a:t>사원</a:t>
            </a:r>
            <a:r>
              <a:rPr lang="en-US" altLang="ko-KR" dirty="0">
                <a:solidFill>
                  <a:schemeClr val="tx1"/>
                </a:solidFill>
              </a:rPr>
              <a:t>’ </a:t>
            </a:r>
            <a:r>
              <a:rPr lang="ko-KR" altLang="ko-KR" dirty="0">
                <a:solidFill>
                  <a:schemeClr val="tx1"/>
                </a:solidFill>
              </a:rPr>
              <a:t>으로 치환하라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*</a:t>
            </a:r>
            <a:r>
              <a:rPr lang="ko-KR" altLang="ko-KR" b="1" dirty="0">
                <a:solidFill>
                  <a:schemeClr val="tx1"/>
                </a:solidFill>
              </a:rPr>
              <a:t>치환 값이 날짜일 경우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NVL(hiredate,’2014/05/01’) -&gt; </a:t>
            </a:r>
            <a:r>
              <a:rPr lang="en-US" altLang="ko-KR" dirty="0" err="1">
                <a:solidFill>
                  <a:schemeClr val="tx1"/>
                </a:solidFill>
              </a:rPr>
              <a:t>hiredate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값이 </a:t>
            </a:r>
            <a:r>
              <a:rPr lang="en-US" altLang="ko-KR" dirty="0">
                <a:solidFill>
                  <a:schemeClr val="tx1"/>
                </a:solidFill>
              </a:rPr>
              <a:t>null</a:t>
            </a:r>
            <a:r>
              <a:rPr lang="ko-KR" altLang="en-US" dirty="0">
                <a:solidFill>
                  <a:schemeClr val="tx1"/>
                </a:solidFill>
              </a:rPr>
              <a:t>일</a:t>
            </a:r>
            <a:r>
              <a:rPr lang="ko-KR" altLang="ko-KR" dirty="0">
                <a:solidFill>
                  <a:schemeClr val="tx1"/>
                </a:solidFill>
              </a:rPr>
              <a:t> 경우</a:t>
            </a:r>
            <a:r>
              <a:rPr lang="en-US" altLang="ko-KR" dirty="0">
                <a:solidFill>
                  <a:schemeClr val="tx1"/>
                </a:solidFill>
              </a:rPr>
              <a:t> '2014/05/01' </a:t>
            </a:r>
            <a:r>
              <a:rPr lang="ko-KR" altLang="ko-KR" dirty="0">
                <a:solidFill>
                  <a:schemeClr val="tx1"/>
                </a:solidFill>
              </a:rPr>
              <a:t>로 치환하라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318AA5-552F-D2C9-2BFF-CECF33A1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C921CF-BC05-260C-18E8-A1E1EE39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1EDA975-B597-B11D-A76D-3FE062C88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40768"/>
            <a:ext cx="8575674" cy="3168352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24744"/>
            <a:ext cx="8784976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NVL2(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520" y="2132856"/>
            <a:ext cx="8640960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) </a:t>
            </a:r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테이블에서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deptno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가</a:t>
            </a:r>
            <a:r>
              <a:rPr lang="en-US" altLang="ko-KR" b="1" dirty="0">
                <a:solidFill>
                  <a:schemeClr val="tx1"/>
                </a:solidFill>
              </a:rPr>
              <a:t> 30</a:t>
            </a:r>
            <a:r>
              <a:rPr lang="ko-KR" altLang="ko-KR" b="1" dirty="0">
                <a:solidFill>
                  <a:schemeClr val="tx1"/>
                </a:solidFill>
              </a:rPr>
              <a:t>번 인 사람들의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empno</a:t>
            </a:r>
            <a:r>
              <a:rPr lang="en-US" altLang="ko-KR" b="1" dirty="0">
                <a:solidFill>
                  <a:schemeClr val="tx1"/>
                </a:solidFill>
              </a:rPr>
              <a:t> , </a:t>
            </a:r>
            <a:r>
              <a:rPr lang="en-US" altLang="ko-KR" b="1" dirty="0" err="1">
                <a:solidFill>
                  <a:schemeClr val="tx1"/>
                </a:solidFill>
              </a:rPr>
              <a:t>ename</a:t>
            </a:r>
            <a:r>
              <a:rPr lang="en-US" altLang="ko-KR" b="1" dirty="0">
                <a:solidFill>
                  <a:schemeClr val="tx1"/>
                </a:solidFill>
              </a:rPr>
              <a:t> , </a:t>
            </a:r>
            <a:r>
              <a:rPr lang="en-US" altLang="ko-KR" b="1" dirty="0" err="1">
                <a:solidFill>
                  <a:schemeClr val="tx1"/>
                </a:solidFill>
              </a:rPr>
              <a:t>sal</a:t>
            </a:r>
            <a:r>
              <a:rPr lang="en-US" altLang="ko-KR" b="1" dirty="0">
                <a:solidFill>
                  <a:schemeClr val="tx1"/>
                </a:solidFill>
              </a:rPr>
              <a:t> , </a:t>
            </a:r>
            <a:r>
              <a:rPr lang="en-US" altLang="ko-KR" b="1" dirty="0" err="1">
                <a:solidFill>
                  <a:schemeClr val="tx1"/>
                </a:solidFill>
              </a:rPr>
              <a:t>comm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값을 출력하되 만약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comm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값이</a:t>
            </a:r>
            <a:r>
              <a:rPr lang="en-US" altLang="ko-KR" b="1" dirty="0">
                <a:solidFill>
                  <a:schemeClr val="tx1"/>
                </a:solidFill>
              </a:rPr>
              <a:t> null </a:t>
            </a:r>
            <a:r>
              <a:rPr lang="ko-KR" altLang="ko-KR" b="1" dirty="0">
                <a:solidFill>
                  <a:schemeClr val="tx1"/>
                </a:solidFill>
              </a:rPr>
              <a:t>이 아니면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sal+comm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값을 출력하고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comm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값이</a:t>
            </a:r>
            <a:r>
              <a:rPr lang="en-US" altLang="ko-KR" b="1" dirty="0">
                <a:solidFill>
                  <a:schemeClr val="tx1"/>
                </a:solidFill>
              </a:rPr>
              <a:t> null </a:t>
            </a:r>
            <a:r>
              <a:rPr lang="ko-KR" altLang="ko-KR" b="1" dirty="0">
                <a:solidFill>
                  <a:schemeClr val="tx1"/>
                </a:solidFill>
              </a:rPr>
              <a:t>이면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sal</a:t>
            </a:r>
            <a:r>
              <a:rPr lang="en-US" altLang="ko-KR" b="1" dirty="0">
                <a:solidFill>
                  <a:schemeClr val="tx1"/>
                </a:solidFill>
              </a:rPr>
              <a:t>*0 </a:t>
            </a:r>
            <a:r>
              <a:rPr lang="ko-KR" altLang="ko-KR" b="1" dirty="0">
                <a:solidFill>
                  <a:schemeClr val="tx1"/>
                </a:solidFill>
              </a:rPr>
              <a:t>의 값을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84984"/>
            <a:ext cx="4761210" cy="290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E557014-5BA8-9AEA-B93E-938313BE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5CAA1F-1C9A-380E-5CA0-2FB2DC56D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166497"/>
            <a:ext cx="5383089" cy="100496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907704" y="6381328"/>
            <a:ext cx="5328592" cy="404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진수 쌤이 전해주는 실전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PL/SQL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89D178-99D0-A402-04A5-C3D0AB7BA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57FF0C-906A-A449-F940-DA0E29B44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97673"/>
            <a:ext cx="8244408" cy="397313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907704" y="6381328"/>
            <a:ext cx="5328592" cy="404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진수 쌤이 전해주는 실전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PL/SQL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9512" y="2420888"/>
            <a:ext cx="8712968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3) DECODE(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아주 중요합니다 </a:t>
            </a:r>
            <a:r>
              <a:rPr lang="en-US" altLang="ko-KR" b="1" dirty="0">
                <a:solidFill>
                  <a:srgbClr val="FF0000"/>
                </a:solidFill>
              </a:rPr>
              <a:t>!!)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DECODE </a:t>
            </a:r>
            <a:r>
              <a:rPr lang="ko-KR" altLang="ko-KR" dirty="0">
                <a:solidFill>
                  <a:schemeClr val="tx1"/>
                </a:solidFill>
              </a:rPr>
              <a:t>함수는 일반 개발 언어 등에서 사용중인 분기문인</a:t>
            </a:r>
            <a:r>
              <a:rPr lang="en-US" altLang="ko-KR" dirty="0">
                <a:solidFill>
                  <a:schemeClr val="tx1"/>
                </a:solidFill>
              </a:rPr>
              <a:t> IF </a:t>
            </a:r>
            <a:r>
              <a:rPr lang="ko-KR" altLang="ko-KR" dirty="0">
                <a:solidFill>
                  <a:schemeClr val="tx1"/>
                </a:solidFill>
              </a:rPr>
              <a:t>문을 </a:t>
            </a:r>
            <a:r>
              <a:rPr lang="ko-KR" altLang="ko-KR" dirty="0" err="1">
                <a:solidFill>
                  <a:schemeClr val="tx1"/>
                </a:solidFill>
              </a:rPr>
              <a:t>오라클</a:t>
            </a:r>
            <a:r>
              <a:rPr lang="en-US" altLang="ko-KR" dirty="0">
                <a:solidFill>
                  <a:schemeClr val="tx1"/>
                </a:solidFill>
              </a:rPr>
              <a:t> SQL </a:t>
            </a:r>
          </a:p>
          <a:p>
            <a:r>
              <a:rPr lang="ko-KR" altLang="ko-KR" dirty="0">
                <a:solidFill>
                  <a:schemeClr val="tx1"/>
                </a:solidFill>
              </a:rPr>
              <a:t>안으로 가져온 함수입니다</a:t>
            </a:r>
            <a:r>
              <a:rPr lang="en-US" altLang="ko-KR" dirty="0">
                <a:solidFill>
                  <a:schemeClr val="tx1"/>
                </a:solidFill>
              </a:rPr>
              <a:t>. DECODE </a:t>
            </a:r>
            <a:r>
              <a:rPr lang="ko-KR" altLang="ko-KR" dirty="0">
                <a:solidFill>
                  <a:schemeClr val="tx1"/>
                </a:solidFill>
              </a:rPr>
              <a:t>함수는 </a:t>
            </a:r>
            <a:r>
              <a:rPr lang="ko-KR" altLang="ko-KR" dirty="0" err="1">
                <a:solidFill>
                  <a:schemeClr val="tx1"/>
                </a:solidFill>
              </a:rPr>
              <a:t>오라클에서만</a:t>
            </a:r>
            <a:r>
              <a:rPr lang="ko-KR" altLang="ko-KR" dirty="0">
                <a:solidFill>
                  <a:schemeClr val="tx1"/>
                </a:solidFill>
              </a:rPr>
              <a:t> 사용되는 함수로</a:t>
            </a:r>
            <a:r>
              <a:rPr lang="en-US" altLang="ko-KR" dirty="0">
                <a:solidFill>
                  <a:schemeClr val="tx1"/>
                </a:solidFill>
              </a:rPr>
              <a:t> IF </a:t>
            </a:r>
            <a:r>
              <a:rPr lang="ko-KR" altLang="ko-KR" dirty="0">
                <a:solidFill>
                  <a:schemeClr val="tx1"/>
                </a:solidFill>
              </a:rPr>
              <a:t>문을 사용해야 하는 조건 문을 처리할 수 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 err="1">
                <a:solidFill>
                  <a:schemeClr val="tx1"/>
                </a:solidFill>
              </a:rPr>
              <a:t>오라클에서만</a:t>
            </a:r>
            <a:r>
              <a:rPr lang="ko-KR" altLang="ko-KR" dirty="0">
                <a:solidFill>
                  <a:schemeClr val="tx1"/>
                </a:solidFill>
              </a:rPr>
              <a:t> 사용되는 함수라서 별로 중요하지 않다는 의미가 아니라 </a:t>
            </a:r>
            <a:r>
              <a:rPr lang="ko-KR" altLang="ko-KR" dirty="0" err="1">
                <a:solidFill>
                  <a:schemeClr val="tx1"/>
                </a:solidFill>
              </a:rPr>
              <a:t>오라클에서는</a:t>
            </a:r>
            <a:r>
              <a:rPr lang="ko-KR" altLang="ko-KR" dirty="0">
                <a:solidFill>
                  <a:schemeClr val="tx1"/>
                </a:solidFill>
              </a:rPr>
              <a:t> 거의 사용되는 아주 중요한 함수 이므로 잘 습득하셔야만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ko-KR" b="1" u="sng" dirty="0">
                <a:solidFill>
                  <a:schemeClr val="tx1"/>
                </a:solidFill>
              </a:rPr>
              <a:t>유형</a:t>
            </a:r>
            <a:r>
              <a:rPr lang="en-US" altLang="ko-KR" b="1" u="sng" dirty="0">
                <a:solidFill>
                  <a:schemeClr val="tx1"/>
                </a:solidFill>
              </a:rPr>
              <a:t> 1.  A </a:t>
            </a:r>
            <a:r>
              <a:rPr lang="ko-KR" altLang="ko-KR" b="1" u="sng" dirty="0">
                <a:solidFill>
                  <a:schemeClr val="tx1"/>
                </a:solidFill>
              </a:rPr>
              <a:t>가</a:t>
            </a:r>
            <a:r>
              <a:rPr lang="en-US" altLang="ko-KR" b="1" u="sng" dirty="0">
                <a:solidFill>
                  <a:schemeClr val="tx1"/>
                </a:solidFill>
              </a:rPr>
              <a:t> B </a:t>
            </a:r>
            <a:r>
              <a:rPr lang="ko-KR" altLang="ko-KR" b="1" u="sng" dirty="0">
                <a:solidFill>
                  <a:schemeClr val="tx1"/>
                </a:solidFill>
              </a:rPr>
              <a:t>일 경우 </a:t>
            </a:r>
            <a:r>
              <a:rPr lang="en-US" altLang="ko-KR" b="1" u="sng" dirty="0">
                <a:solidFill>
                  <a:schemeClr val="tx1"/>
                </a:solidFill>
              </a:rPr>
              <a:t>‘1’ </a:t>
            </a:r>
            <a:r>
              <a:rPr lang="ko-KR" altLang="ko-KR" b="1" u="sng" dirty="0">
                <a:solidFill>
                  <a:schemeClr val="tx1"/>
                </a:solidFill>
              </a:rPr>
              <a:t>을 출력하는 경우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DECODE (A, B, ‘1’, null)  (</a:t>
            </a:r>
            <a:r>
              <a:rPr lang="ko-KR" altLang="ko-KR" b="1" dirty="0">
                <a:solidFill>
                  <a:schemeClr val="tx1"/>
                </a:solidFill>
              </a:rPr>
              <a:t>단 마지막</a:t>
            </a:r>
            <a:r>
              <a:rPr lang="en-US" altLang="ko-KR" b="1" dirty="0">
                <a:solidFill>
                  <a:schemeClr val="tx1"/>
                </a:solidFill>
              </a:rPr>
              <a:t> null</a:t>
            </a:r>
            <a:r>
              <a:rPr lang="ko-KR" altLang="ko-KR" b="1" dirty="0">
                <a:solidFill>
                  <a:schemeClr val="tx1"/>
                </a:solidFill>
              </a:rPr>
              <a:t>은 생략 가능 합니다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A80460-B837-3888-AB6B-2F17AEDF1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51520" y="980728"/>
            <a:ext cx="8640960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유형</a:t>
            </a:r>
            <a:r>
              <a:rPr lang="en-US" altLang="ko-KR" b="1" dirty="0">
                <a:solidFill>
                  <a:schemeClr val="tx1"/>
                </a:solidFill>
              </a:rPr>
              <a:t> 1 </a:t>
            </a:r>
            <a:r>
              <a:rPr lang="ko-KR" altLang="ko-KR" b="1" dirty="0">
                <a:solidFill>
                  <a:schemeClr val="tx1"/>
                </a:solidFill>
              </a:rPr>
              <a:t>예제</a:t>
            </a:r>
            <a:r>
              <a:rPr lang="en-US" altLang="ko-KR" b="1" dirty="0">
                <a:solidFill>
                  <a:schemeClr val="tx1"/>
                </a:solidFill>
              </a:rPr>
              <a:t>: professor </a:t>
            </a:r>
            <a:r>
              <a:rPr lang="ko-KR" altLang="ko-KR" b="1" dirty="0">
                <a:solidFill>
                  <a:schemeClr val="tx1"/>
                </a:solidFill>
              </a:rPr>
              <a:t>테이블에서 </a:t>
            </a:r>
            <a:r>
              <a:rPr lang="en-US" altLang="ko-KR" b="1" dirty="0">
                <a:solidFill>
                  <a:schemeClr val="tx1"/>
                </a:solidFill>
              </a:rPr>
              <a:t>deptno</a:t>
            </a:r>
            <a:r>
              <a:rPr lang="ko-KR" altLang="ko-KR" b="1" dirty="0">
                <a:solidFill>
                  <a:schemeClr val="tx1"/>
                </a:solidFill>
              </a:rPr>
              <a:t>와 </a:t>
            </a:r>
            <a:r>
              <a:rPr lang="en-US" altLang="ko-KR" b="1" dirty="0">
                <a:solidFill>
                  <a:schemeClr val="tx1"/>
                </a:solidFill>
              </a:rPr>
              <a:t>name, dname </a:t>
            </a:r>
            <a:r>
              <a:rPr lang="ko-KR" altLang="en-US" b="1" dirty="0">
                <a:solidFill>
                  <a:schemeClr val="tx1"/>
                </a:solidFill>
              </a:rPr>
              <a:t>컬럼</a:t>
            </a:r>
            <a:r>
              <a:rPr lang="ko-KR" altLang="ko-KR" b="1" dirty="0">
                <a:solidFill>
                  <a:schemeClr val="tx1"/>
                </a:solidFill>
              </a:rPr>
              <a:t>을 출력하되</a:t>
            </a:r>
            <a:r>
              <a:rPr lang="en-US" altLang="ko-KR" b="1" dirty="0">
                <a:solidFill>
                  <a:schemeClr val="tx1"/>
                </a:solidFill>
              </a:rPr>
              <a:t> deptno</a:t>
            </a:r>
            <a:r>
              <a:rPr lang="ko-KR" altLang="ko-KR" b="1" dirty="0">
                <a:solidFill>
                  <a:schemeClr val="tx1"/>
                </a:solidFill>
              </a:rPr>
              <a:t>가</a:t>
            </a:r>
            <a:r>
              <a:rPr lang="en-US" altLang="ko-KR" b="1" dirty="0">
                <a:solidFill>
                  <a:schemeClr val="tx1"/>
                </a:solidFill>
              </a:rPr>
              <a:t> 101 </a:t>
            </a:r>
            <a:r>
              <a:rPr lang="ko-KR" altLang="ko-KR" b="1" dirty="0">
                <a:solidFill>
                  <a:schemeClr val="tx1"/>
                </a:solidFill>
              </a:rPr>
              <a:t>번인 교수만 </a:t>
            </a:r>
            <a:r>
              <a:rPr lang="en-US" altLang="ko-KR" b="1" dirty="0">
                <a:solidFill>
                  <a:schemeClr val="tx1"/>
                </a:solidFill>
              </a:rPr>
              <a:t>dname</a:t>
            </a:r>
            <a:r>
              <a:rPr lang="ko-KR" altLang="en-US" b="1" dirty="0">
                <a:solidFill>
                  <a:schemeClr val="tx1"/>
                </a:solidFill>
              </a:rPr>
              <a:t>을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"Computer Engineering" </a:t>
            </a:r>
            <a:r>
              <a:rPr lang="ko-KR" altLang="ko-KR" b="1" dirty="0">
                <a:solidFill>
                  <a:schemeClr val="tx1"/>
                </a:solidFill>
              </a:rPr>
              <a:t>으로 출력하고</a:t>
            </a:r>
            <a:r>
              <a:rPr lang="en-US" altLang="ko-KR" b="1" dirty="0">
                <a:solidFill>
                  <a:schemeClr val="tx1"/>
                </a:solidFill>
              </a:rPr>
              <a:t> 101</a:t>
            </a:r>
            <a:r>
              <a:rPr lang="ko-KR" altLang="ko-KR" b="1" dirty="0">
                <a:solidFill>
                  <a:schemeClr val="tx1"/>
                </a:solidFill>
              </a:rPr>
              <a:t>번이 아닌 교수들은 </a:t>
            </a:r>
            <a:r>
              <a:rPr lang="en-US" altLang="ko-KR" b="1" dirty="0">
                <a:solidFill>
                  <a:schemeClr val="tx1"/>
                </a:solidFill>
              </a:rPr>
              <a:t>dname</a:t>
            </a:r>
            <a:r>
              <a:rPr lang="ko-KR" altLang="ko-KR" b="1" dirty="0">
                <a:solidFill>
                  <a:schemeClr val="tx1"/>
                </a:solidFill>
              </a:rPr>
              <a:t>에 아무것도 출력하지 마세요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41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2132856"/>
            <a:ext cx="6827361" cy="401426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358079B-C460-3E95-5CDF-0F419F616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908720"/>
            <a:ext cx="8784976" cy="12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u="sng" dirty="0">
                <a:solidFill>
                  <a:schemeClr val="tx1"/>
                </a:solidFill>
              </a:rPr>
              <a:t>유형</a:t>
            </a:r>
            <a:r>
              <a:rPr lang="en-US" altLang="ko-KR" b="1" u="sng" dirty="0">
                <a:solidFill>
                  <a:schemeClr val="tx1"/>
                </a:solidFill>
              </a:rPr>
              <a:t> 2.  A </a:t>
            </a:r>
            <a:r>
              <a:rPr lang="ko-KR" altLang="ko-KR" b="1" u="sng" dirty="0">
                <a:solidFill>
                  <a:schemeClr val="tx1"/>
                </a:solidFill>
              </a:rPr>
              <a:t>가</a:t>
            </a:r>
            <a:r>
              <a:rPr lang="en-US" altLang="ko-KR" b="1" u="sng" dirty="0">
                <a:solidFill>
                  <a:schemeClr val="tx1"/>
                </a:solidFill>
              </a:rPr>
              <a:t> B </a:t>
            </a:r>
            <a:r>
              <a:rPr lang="ko-KR" altLang="ko-KR" b="1" u="sng" dirty="0">
                <a:solidFill>
                  <a:schemeClr val="tx1"/>
                </a:solidFill>
              </a:rPr>
              <a:t>일 경우 </a:t>
            </a:r>
            <a:r>
              <a:rPr lang="en-US" altLang="ko-KR" b="1" u="sng" dirty="0">
                <a:solidFill>
                  <a:schemeClr val="tx1"/>
                </a:solidFill>
              </a:rPr>
              <a:t>‘1’ </a:t>
            </a:r>
            <a:r>
              <a:rPr lang="ko-KR" altLang="ko-KR" b="1" u="sng" dirty="0">
                <a:solidFill>
                  <a:schemeClr val="tx1"/>
                </a:solidFill>
              </a:rPr>
              <a:t>을 출력하고 아닐 경우 </a:t>
            </a:r>
            <a:r>
              <a:rPr lang="en-US" altLang="ko-KR" b="1" u="sng" dirty="0">
                <a:solidFill>
                  <a:schemeClr val="tx1"/>
                </a:solidFill>
              </a:rPr>
              <a:t>‘2’ </a:t>
            </a:r>
            <a:r>
              <a:rPr lang="ko-KR" altLang="ko-KR" b="1" u="sng" dirty="0">
                <a:solidFill>
                  <a:schemeClr val="tx1"/>
                </a:solidFill>
              </a:rPr>
              <a:t>를 출력하는 경우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en-US" altLang="ko-KR" b="1" dirty="0">
                <a:solidFill>
                  <a:schemeClr val="tx1"/>
                </a:solidFill>
              </a:rPr>
              <a:t>DECODE ( A, B, ‘1’ , ‘2’ 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520" y="2060848"/>
            <a:ext cx="8712968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500" b="1" dirty="0">
                <a:solidFill>
                  <a:schemeClr val="tx1"/>
                </a:solidFill>
              </a:rPr>
              <a:t>유형</a:t>
            </a:r>
            <a:r>
              <a:rPr lang="en-US" altLang="ko-KR" sz="1500" b="1" dirty="0">
                <a:solidFill>
                  <a:schemeClr val="tx1"/>
                </a:solidFill>
              </a:rPr>
              <a:t> 2 </a:t>
            </a:r>
            <a:r>
              <a:rPr lang="ko-KR" altLang="ko-KR" sz="1500" b="1" dirty="0">
                <a:solidFill>
                  <a:schemeClr val="tx1"/>
                </a:solidFill>
              </a:rPr>
              <a:t>예제</a:t>
            </a:r>
            <a:r>
              <a:rPr lang="en-US" altLang="ko-KR" sz="1500" b="1" dirty="0">
                <a:solidFill>
                  <a:schemeClr val="tx1"/>
                </a:solidFill>
              </a:rPr>
              <a:t>: professor </a:t>
            </a:r>
            <a:r>
              <a:rPr lang="ko-KR" altLang="ko-KR" sz="1500" b="1" dirty="0">
                <a:solidFill>
                  <a:schemeClr val="tx1"/>
                </a:solidFill>
              </a:rPr>
              <a:t>테이블에서 </a:t>
            </a:r>
            <a:r>
              <a:rPr lang="en-US" altLang="ko-KR" sz="1500" b="1" dirty="0">
                <a:solidFill>
                  <a:schemeClr val="tx1"/>
                </a:solidFill>
              </a:rPr>
              <a:t>deptno</a:t>
            </a:r>
            <a:r>
              <a:rPr lang="ko-KR" altLang="ko-KR" sz="1500" b="1" dirty="0">
                <a:solidFill>
                  <a:schemeClr val="tx1"/>
                </a:solidFill>
              </a:rPr>
              <a:t>와</a:t>
            </a:r>
            <a:r>
              <a:rPr lang="en-US" altLang="ko-KR" sz="1500" b="1" dirty="0">
                <a:solidFill>
                  <a:schemeClr val="tx1"/>
                </a:solidFill>
              </a:rPr>
              <a:t> name</a:t>
            </a:r>
            <a:r>
              <a:rPr lang="ko-KR" altLang="ko-KR" sz="1500" b="1" dirty="0">
                <a:solidFill>
                  <a:schemeClr val="tx1"/>
                </a:solidFill>
              </a:rPr>
              <a:t>과 </a:t>
            </a:r>
            <a:r>
              <a:rPr lang="en-US" altLang="ko-KR" sz="1500" b="1" dirty="0">
                <a:solidFill>
                  <a:schemeClr val="tx1"/>
                </a:solidFill>
              </a:rPr>
              <a:t>dname</a:t>
            </a:r>
            <a:r>
              <a:rPr lang="ko-KR" altLang="ko-KR" sz="1500" b="1" dirty="0">
                <a:solidFill>
                  <a:schemeClr val="tx1"/>
                </a:solidFill>
              </a:rPr>
              <a:t>을 출력하되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deptno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101 </a:t>
            </a:r>
            <a:r>
              <a:rPr lang="ko-KR" altLang="ko-KR" sz="1500" b="1" dirty="0">
                <a:solidFill>
                  <a:schemeClr val="tx1"/>
                </a:solidFill>
              </a:rPr>
              <a:t>번인 교수만 </a:t>
            </a:r>
            <a:r>
              <a:rPr lang="en-US" altLang="ko-KR" sz="1500" b="1" dirty="0">
                <a:solidFill>
                  <a:schemeClr val="tx1"/>
                </a:solidFill>
              </a:rPr>
              <a:t>dname</a:t>
            </a:r>
            <a:r>
              <a:rPr lang="ko-KR" altLang="en-US" sz="1500" b="1" dirty="0">
                <a:solidFill>
                  <a:schemeClr val="tx1"/>
                </a:solidFill>
              </a:rPr>
              <a:t>에 </a:t>
            </a:r>
            <a:r>
              <a:rPr lang="en-US" altLang="ko-KR" sz="1500" b="1" dirty="0">
                <a:solidFill>
                  <a:schemeClr val="tx1"/>
                </a:solidFill>
              </a:rPr>
              <a:t>＂Computer Engineering＂ </a:t>
            </a:r>
            <a:r>
              <a:rPr lang="ko-KR" altLang="ko-KR" sz="1500" b="1" dirty="0">
                <a:solidFill>
                  <a:schemeClr val="tx1"/>
                </a:solidFill>
              </a:rPr>
              <a:t>으로 출력하고</a:t>
            </a:r>
            <a:r>
              <a:rPr lang="en-US" altLang="ko-KR" sz="1500" b="1" dirty="0">
                <a:solidFill>
                  <a:schemeClr val="tx1"/>
                </a:solidFill>
              </a:rPr>
              <a:t> 101</a:t>
            </a:r>
            <a:r>
              <a:rPr lang="ko-KR" altLang="ko-KR" sz="1500" b="1" dirty="0">
                <a:solidFill>
                  <a:schemeClr val="tx1"/>
                </a:solidFill>
              </a:rPr>
              <a:t>번이 아닌 교수들은 </a:t>
            </a:r>
            <a:r>
              <a:rPr lang="en-US" altLang="ko-KR" sz="1500" b="1" dirty="0">
                <a:solidFill>
                  <a:schemeClr val="tx1"/>
                </a:solidFill>
              </a:rPr>
              <a:t>dname</a:t>
            </a:r>
            <a:r>
              <a:rPr lang="ko-KR" altLang="ko-KR" sz="1500" b="1" dirty="0">
                <a:solidFill>
                  <a:schemeClr val="tx1"/>
                </a:solidFill>
              </a:rPr>
              <a:t>에 </a:t>
            </a:r>
            <a:r>
              <a:rPr lang="en-US" altLang="ko-KR" sz="1500" b="1" dirty="0">
                <a:solidFill>
                  <a:schemeClr val="tx1"/>
                </a:solidFill>
              </a:rPr>
              <a:t>“ETC” </a:t>
            </a:r>
            <a:r>
              <a:rPr lang="ko-KR" altLang="ko-KR" sz="1500" b="1" dirty="0">
                <a:solidFill>
                  <a:schemeClr val="tx1"/>
                </a:solidFill>
              </a:rPr>
              <a:t>로 출력하세요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pic>
        <p:nvPicPr>
          <p:cNvPr id="14" name="그림 13" descr="2장_p42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672" y="2852936"/>
            <a:ext cx="5596511" cy="308789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6A919A3-B3B8-5E35-A8DC-C1F140B51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3528" y="980728"/>
            <a:ext cx="288032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INITCAP(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: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4" name="그림 13" descr="2장_p4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564904"/>
            <a:ext cx="3914685" cy="2053809"/>
          </a:xfrm>
          <a:prstGeom prst="rect">
            <a:avLst/>
          </a:prstGeom>
        </p:spPr>
      </p:pic>
      <p:pic>
        <p:nvPicPr>
          <p:cNvPr id="15" name="그림 14" descr="2장_p4_그림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2564904"/>
            <a:ext cx="4064054" cy="205380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E5A6F03-EB5E-FC45-352E-02814AD2A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BA8B71-1D55-C4DA-3312-C27F682A3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200" y="1790027"/>
            <a:ext cx="6296000" cy="42684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980728"/>
            <a:ext cx="8784976" cy="122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600" b="1" u="sng" dirty="0">
                <a:solidFill>
                  <a:schemeClr val="tx1"/>
                </a:solidFill>
              </a:rPr>
              <a:t>유형</a:t>
            </a:r>
            <a:r>
              <a:rPr lang="en-US" altLang="ko-KR" sz="1600" b="1" u="sng" dirty="0">
                <a:solidFill>
                  <a:schemeClr val="tx1"/>
                </a:solidFill>
              </a:rPr>
              <a:t> 3.  A </a:t>
            </a:r>
            <a:r>
              <a:rPr lang="ko-KR" altLang="ko-KR" sz="1600" b="1" u="sng" dirty="0">
                <a:solidFill>
                  <a:schemeClr val="tx1"/>
                </a:solidFill>
              </a:rPr>
              <a:t>가</a:t>
            </a:r>
            <a:r>
              <a:rPr lang="en-US" altLang="ko-KR" sz="1600" b="1" u="sng" dirty="0">
                <a:solidFill>
                  <a:schemeClr val="tx1"/>
                </a:solidFill>
              </a:rPr>
              <a:t> B </a:t>
            </a:r>
            <a:r>
              <a:rPr lang="ko-KR" altLang="ko-KR" sz="1600" b="1" u="sng" dirty="0">
                <a:solidFill>
                  <a:schemeClr val="tx1"/>
                </a:solidFill>
              </a:rPr>
              <a:t>일 경우 </a:t>
            </a:r>
            <a:r>
              <a:rPr lang="en-US" altLang="ko-KR" sz="1600" b="1" u="sng" dirty="0">
                <a:solidFill>
                  <a:schemeClr val="tx1"/>
                </a:solidFill>
              </a:rPr>
              <a:t>‘1’ </a:t>
            </a:r>
            <a:r>
              <a:rPr lang="ko-KR" altLang="ko-KR" sz="1600" b="1" u="sng" dirty="0">
                <a:solidFill>
                  <a:schemeClr val="tx1"/>
                </a:solidFill>
              </a:rPr>
              <a:t>을 출력하고</a:t>
            </a:r>
            <a:r>
              <a:rPr lang="en-US" altLang="ko-KR" sz="1600" b="1" u="sng" dirty="0">
                <a:solidFill>
                  <a:schemeClr val="tx1"/>
                </a:solidFill>
              </a:rPr>
              <a:t> A </a:t>
            </a:r>
            <a:r>
              <a:rPr lang="ko-KR" altLang="ko-KR" sz="1600" b="1" u="sng" dirty="0">
                <a:solidFill>
                  <a:schemeClr val="tx1"/>
                </a:solidFill>
              </a:rPr>
              <a:t>가</a:t>
            </a:r>
            <a:r>
              <a:rPr lang="en-US" altLang="ko-KR" sz="1600" b="1" u="sng" dirty="0">
                <a:solidFill>
                  <a:schemeClr val="tx1"/>
                </a:solidFill>
              </a:rPr>
              <a:t> C </a:t>
            </a:r>
            <a:r>
              <a:rPr lang="ko-KR" altLang="ko-KR" sz="1600" b="1" u="sng" dirty="0">
                <a:solidFill>
                  <a:schemeClr val="tx1"/>
                </a:solidFill>
              </a:rPr>
              <a:t>일 경우 </a:t>
            </a:r>
            <a:r>
              <a:rPr lang="en-US" altLang="ko-KR" sz="1600" b="1" u="sng" dirty="0">
                <a:solidFill>
                  <a:schemeClr val="tx1"/>
                </a:solidFill>
              </a:rPr>
              <a:t>‘2’ </a:t>
            </a:r>
            <a:r>
              <a:rPr lang="ko-KR" altLang="ko-KR" sz="1600" b="1" u="sng" dirty="0">
                <a:solidFill>
                  <a:schemeClr val="tx1"/>
                </a:solidFill>
              </a:rPr>
              <a:t>를 출력하고 둘 다 아닐 경우 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b="1" dirty="0">
                <a:solidFill>
                  <a:schemeClr val="tx1"/>
                </a:solidFill>
              </a:rPr>
              <a:t>        </a:t>
            </a:r>
            <a:r>
              <a:rPr lang="en-US" altLang="ko-KR" sz="1600" b="1" u="sng" dirty="0">
                <a:solidFill>
                  <a:schemeClr val="tx1"/>
                </a:solidFill>
              </a:rPr>
              <a:t>‘3’ </a:t>
            </a:r>
            <a:r>
              <a:rPr lang="ko-KR" altLang="ko-KR" sz="1600" b="1" u="sng" dirty="0">
                <a:solidFill>
                  <a:schemeClr val="tx1"/>
                </a:solidFill>
              </a:rPr>
              <a:t>을 출력하는 경우 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- </a:t>
            </a:r>
            <a:r>
              <a:rPr lang="en-US" altLang="ko-KR" sz="1600" b="1" dirty="0">
                <a:solidFill>
                  <a:schemeClr val="tx1"/>
                </a:solidFill>
              </a:rPr>
              <a:t>DECODE ( A , B , ‘1’ , C , ‘2’ , ’3’ )</a:t>
            </a:r>
            <a:endParaRPr lang="ko-KR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520" y="2110384"/>
            <a:ext cx="8640960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500" b="1" dirty="0">
                <a:solidFill>
                  <a:schemeClr val="tx1"/>
                </a:solidFill>
              </a:rPr>
              <a:t>유형</a:t>
            </a:r>
            <a:r>
              <a:rPr lang="en-US" altLang="ko-KR" sz="1500" b="1" dirty="0">
                <a:solidFill>
                  <a:schemeClr val="tx1"/>
                </a:solidFill>
              </a:rPr>
              <a:t> 3 </a:t>
            </a:r>
            <a:r>
              <a:rPr lang="ko-KR" altLang="ko-KR" sz="1500" b="1" dirty="0">
                <a:solidFill>
                  <a:schemeClr val="tx1"/>
                </a:solidFill>
              </a:rPr>
              <a:t>예제</a:t>
            </a:r>
            <a:r>
              <a:rPr lang="en-US" altLang="ko-KR" sz="1500" b="1" dirty="0">
                <a:solidFill>
                  <a:schemeClr val="tx1"/>
                </a:solidFill>
              </a:rPr>
              <a:t>: Professor </a:t>
            </a:r>
            <a:r>
              <a:rPr lang="ko-KR" altLang="ko-KR" sz="1500" b="1" dirty="0">
                <a:solidFill>
                  <a:schemeClr val="tx1"/>
                </a:solidFill>
              </a:rPr>
              <a:t>테이블에서 </a:t>
            </a:r>
            <a:r>
              <a:rPr lang="en-US" altLang="ko-KR" sz="1500" b="1" dirty="0">
                <a:solidFill>
                  <a:schemeClr val="tx1"/>
                </a:solidFill>
              </a:rPr>
              <a:t>deptno</a:t>
            </a:r>
            <a:r>
              <a:rPr lang="ko-KR" altLang="en-US" sz="1500" b="1" dirty="0">
                <a:solidFill>
                  <a:schemeClr val="tx1"/>
                </a:solidFill>
              </a:rPr>
              <a:t>와</a:t>
            </a:r>
            <a:r>
              <a:rPr lang="ko-KR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</a:rPr>
              <a:t>name</a:t>
            </a:r>
            <a:r>
              <a:rPr lang="ko-KR" altLang="en-US" sz="1500" b="1" dirty="0">
                <a:solidFill>
                  <a:schemeClr val="tx1"/>
                </a:solidFill>
              </a:rPr>
              <a:t>과 </a:t>
            </a:r>
            <a:r>
              <a:rPr lang="en-US" altLang="ko-KR" sz="1500" b="1" dirty="0">
                <a:solidFill>
                  <a:schemeClr val="tx1"/>
                </a:solidFill>
              </a:rPr>
              <a:t>dname</a:t>
            </a:r>
            <a:r>
              <a:rPr lang="ko-KR" altLang="ko-KR" sz="1500" b="1" dirty="0">
                <a:solidFill>
                  <a:schemeClr val="tx1"/>
                </a:solidFill>
              </a:rPr>
              <a:t>을 출력하되 </a:t>
            </a:r>
            <a:r>
              <a:rPr lang="en-US" altLang="ko-KR" sz="1500" b="1" dirty="0">
                <a:solidFill>
                  <a:schemeClr val="tx1"/>
                </a:solidFill>
              </a:rPr>
              <a:t>dname</a:t>
            </a:r>
            <a:r>
              <a:rPr lang="ko-KR" altLang="en-US" sz="1500" b="1" dirty="0">
                <a:solidFill>
                  <a:schemeClr val="tx1"/>
                </a:solidFill>
              </a:rPr>
              <a:t>에 </a:t>
            </a:r>
            <a:r>
              <a:rPr lang="ko-KR" altLang="ko-KR" sz="1500" b="1" dirty="0">
                <a:solidFill>
                  <a:schemeClr val="tx1"/>
                </a:solidFill>
              </a:rPr>
              <a:t>학과 번호가</a:t>
            </a:r>
            <a:r>
              <a:rPr lang="en-US" altLang="ko-KR" sz="1500" b="1" dirty="0">
                <a:solidFill>
                  <a:schemeClr val="tx1"/>
                </a:solidFill>
              </a:rPr>
              <a:t> 101 </a:t>
            </a:r>
            <a:r>
              <a:rPr lang="ko-KR" altLang="ko-KR" sz="1500" b="1" dirty="0">
                <a:solidFill>
                  <a:schemeClr val="tx1"/>
                </a:solidFill>
              </a:rPr>
              <a:t>번 이면 </a:t>
            </a:r>
            <a:r>
              <a:rPr lang="en-US" altLang="ko-KR" sz="1500" b="1" dirty="0">
                <a:solidFill>
                  <a:schemeClr val="tx1"/>
                </a:solidFill>
              </a:rPr>
              <a:t>‘Computer Engineering’ , 102 </a:t>
            </a:r>
            <a:r>
              <a:rPr lang="ko-KR" altLang="ko-KR" sz="1500" b="1" dirty="0">
                <a:solidFill>
                  <a:schemeClr val="tx1"/>
                </a:solidFill>
              </a:rPr>
              <a:t>번이면 </a:t>
            </a:r>
            <a:r>
              <a:rPr lang="en-US" altLang="ko-KR" sz="1500" b="1" dirty="0">
                <a:solidFill>
                  <a:schemeClr val="tx1"/>
                </a:solidFill>
              </a:rPr>
              <a:t>‘Multimedia Engineering' , 103 </a:t>
            </a:r>
            <a:r>
              <a:rPr lang="ko-KR" altLang="ko-KR" sz="1500" b="1" dirty="0">
                <a:solidFill>
                  <a:schemeClr val="tx1"/>
                </a:solidFill>
              </a:rPr>
              <a:t>번이면 </a:t>
            </a:r>
            <a:r>
              <a:rPr lang="en-US" altLang="ko-KR" sz="1500" b="1" dirty="0">
                <a:solidFill>
                  <a:schemeClr val="tx1"/>
                </a:solidFill>
              </a:rPr>
              <a:t>‘Software Engineering ‘ </a:t>
            </a:r>
            <a:r>
              <a:rPr lang="ko-KR" altLang="ko-KR" sz="1500" b="1" dirty="0">
                <a:solidFill>
                  <a:schemeClr val="tx1"/>
                </a:solidFill>
              </a:rPr>
              <a:t>나머지는 </a:t>
            </a:r>
            <a:r>
              <a:rPr lang="en-US" altLang="ko-KR" sz="1500" b="1" dirty="0">
                <a:solidFill>
                  <a:schemeClr val="tx1"/>
                </a:solidFill>
              </a:rPr>
              <a:t>‘ETC’ </a:t>
            </a:r>
            <a:r>
              <a:rPr lang="ko-KR" altLang="ko-KR" sz="1500" b="1" dirty="0">
                <a:solidFill>
                  <a:schemeClr val="tx1"/>
                </a:solidFill>
              </a:rPr>
              <a:t>로 출력하세요</a:t>
            </a:r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pic>
        <p:nvPicPr>
          <p:cNvPr id="14" name="그림 13" descr="2장_p43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5696" y="3022036"/>
            <a:ext cx="5251816" cy="341344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D7F34C5-5279-3339-CB08-81313F71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7504" y="1052736"/>
            <a:ext cx="8784976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600" b="1" dirty="0">
                <a:solidFill>
                  <a:schemeClr val="tx1"/>
                </a:solidFill>
              </a:rPr>
              <a:t>유형</a:t>
            </a:r>
            <a:r>
              <a:rPr lang="en-US" altLang="ko-KR" sz="1600" b="1" dirty="0">
                <a:solidFill>
                  <a:schemeClr val="tx1"/>
                </a:solidFill>
              </a:rPr>
              <a:t> 4. 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b="1" u="sng" dirty="0">
                <a:solidFill>
                  <a:schemeClr val="tx1"/>
                </a:solidFill>
              </a:rPr>
              <a:t>A </a:t>
            </a:r>
            <a:r>
              <a:rPr lang="ko-KR" altLang="ko-KR" sz="1600" b="1" u="sng" dirty="0">
                <a:solidFill>
                  <a:schemeClr val="tx1"/>
                </a:solidFill>
              </a:rPr>
              <a:t>가</a:t>
            </a:r>
            <a:r>
              <a:rPr lang="en-US" altLang="ko-KR" sz="1600" b="1" u="sng" dirty="0">
                <a:solidFill>
                  <a:schemeClr val="tx1"/>
                </a:solidFill>
              </a:rPr>
              <a:t> B </a:t>
            </a:r>
            <a:r>
              <a:rPr lang="ko-KR" altLang="ko-KR" sz="1600" b="1" u="sng" dirty="0">
                <a:solidFill>
                  <a:schemeClr val="tx1"/>
                </a:solidFill>
              </a:rPr>
              <a:t>일 경우 중에서</a:t>
            </a:r>
            <a:r>
              <a:rPr lang="en-US" altLang="ko-KR" sz="1600" b="1" u="sng" dirty="0">
                <a:solidFill>
                  <a:schemeClr val="tx1"/>
                </a:solidFill>
              </a:rPr>
              <a:t> C </a:t>
            </a:r>
            <a:r>
              <a:rPr lang="ko-KR" altLang="ko-KR" sz="1600" b="1" u="sng" dirty="0">
                <a:solidFill>
                  <a:schemeClr val="tx1"/>
                </a:solidFill>
              </a:rPr>
              <a:t>가</a:t>
            </a:r>
            <a:r>
              <a:rPr lang="en-US" altLang="ko-KR" sz="1600" b="1" u="sng" dirty="0">
                <a:solidFill>
                  <a:schemeClr val="tx1"/>
                </a:solidFill>
              </a:rPr>
              <a:t> D </a:t>
            </a:r>
            <a:r>
              <a:rPr lang="ko-KR" altLang="ko-KR" sz="1600" b="1" u="sng" dirty="0">
                <a:solidFill>
                  <a:schemeClr val="tx1"/>
                </a:solidFill>
              </a:rPr>
              <a:t>를 만족하면 </a:t>
            </a:r>
            <a:r>
              <a:rPr lang="en-US" altLang="ko-KR" sz="1600" b="1" u="sng" dirty="0">
                <a:solidFill>
                  <a:schemeClr val="tx1"/>
                </a:solidFill>
              </a:rPr>
              <a:t>‘1’</a:t>
            </a:r>
            <a:r>
              <a:rPr lang="ko-KR" altLang="ko-KR" sz="1600" b="1" u="sng" dirty="0">
                <a:solidFill>
                  <a:schemeClr val="tx1"/>
                </a:solidFill>
              </a:rPr>
              <a:t>을 출력하고</a:t>
            </a:r>
            <a:r>
              <a:rPr lang="en-US" altLang="ko-KR" sz="1600" b="1" u="sng" dirty="0">
                <a:solidFill>
                  <a:schemeClr val="tx1"/>
                </a:solidFill>
              </a:rPr>
              <a:t> C </a:t>
            </a:r>
            <a:r>
              <a:rPr lang="ko-KR" altLang="ko-KR" sz="1600" b="1" u="sng" dirty="0">
                <a:solidFill>
                  <a:schemeClr val="tx1"/>
                </a:solidFill>
              </a:rPr>
              <a:t>가</a:t>
            </a:r>
            <a:r>
              <a:rPr lang="en-US" altLang="ko-KR" sz="1600" b="1" u="sng" dirty="0">
                <a:solidFill>
                  <a:schemeClr val="tx1"/>
                </a:solidFill>
              </a:rPr>
              <a:t> D</a:t>
            </a:r>
            <a:r>
              <a:rPr lang="ko-KR" altLang="ko-KR" sz="1600" b="1" u="sng" dirty="0">
                <a:solidFill>
                  <a:schemeClr val="tx1"/>
                </a:solidFill>
              </a:rPr>
              <a:t>가 아닐 경우 </a:t>
            </a:r>
            <a:r>
              <a:rPr lang="en-US" altLang="ko-KR" sz="1600" b="1" u="sng" dirty="0">
                <a:solidFill>
                  <a:schemeClr val="tx1"/>
                </a:solidFill>
              </a:rPr>
              <a:t>NULL </a:t>
            </a:r>
            <a:r>
              <a:rPr lang="ko-KR" altLang="ko-KR" sz="1600" b="1" u="sng" dirty="0">
                <a:solidFill>
                  <a:schemeClr val="tx1"/>
                </a:solidFill>
              </a:rPr>
              <a:t>을 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b="1" u="sng" dirty="0">
                <a:solidFill>
                  <a:schemeClr val="tx1"/>
                </a:solidFill>
              </a:rPr>
              <a:t>출력하는 경우</a:t>
            </a:r>
            <a:r>
              <a:rPr lang="en-US" altLang="ko-KR" sz="1600" b="1" u="sng" dirty="0">
                <a:solidFill>
                  <a:schemeClr val="tx1"/>
                </a:solidFill>
              </a:rPr>
              <a:t> ( DECODE </a:t>
            </a:r>
            <a:r>
              <a:rPr lang="ko-KR" altLang="ko-KR" sz="1600" b="1" u="sng" dirty="0">
                <a:solidFill>
                  <a:schemeClr val="tx1"/>
                </a:solidFill>
              </a:rPr>
              <a:t>함수 안에</a:t>
            </a:r>
            <a:r>
              <a:rPr lang="en-US" altLang="ko-KR" sz="1600" b="1" u="sng" dirty="0">
                <a:solidFill>
                  <a:schemeClr val="tx1"/>
                </a:solidFill>
              </a:rPr>
              <a:t> DECODE </a:t>
            </a:r>
            <a:r>
              <a:rPr lang="ko-KR" altLang="ko-KR" sz="1600" b="1" u="sng" dirty="0">
                <a:solidFill>
                  <a:schemeClr val="tx1"/>
                </a:solidFill>
              </a:rPr>
              <a:t>함수가 중첩되는 경우</a:t>
            </a:r>
            <a:r>
              <a:rPr lang="en-US" altLang="ko-KR" sz="1600" b="1" u="sng" dirty="0">
                <a:solidFill>
                  <a:schemeClr val="tx1"/>
                </a:solidFill>
              </a:rPr>
              <a:t> ) 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b="1" dirty="0">
                <a:solidFill>
                  <a:schemeClr val="tx1"/>
                </a:solidFill>
              </a:rPr>
              <a:t>- DECODE ( A , B , DECODE( C , D , ‘1’ , null ) ) - null </a:t>
            </a:r>
            <a:r>
              <a:rPr lang="ko-KR" altLang="ko-KR" sz="1600" b="1" dirty="0">
                <a:solidFill>
                  <a:schemeClr val="tx1"/>
                </a:solidFill>
              </a:rPr>
              <a:t>은 생략 가능합니다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520" y="2492896"/>
            <a:ext cx="8712968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500" b="1" dirty="0">
                <a:solidFill>
                  <a:schemeClr val="tx1"/>
                </a:solidFill>
              </a:rPr>
              <a:t>유형</a:t>
            </a:r>
            <a:r>
              <a:rPr lang="en-US" altLang="ko-KR" sz="1500" b="1" dirty="0">
                <a:solidFill>
                  <a:schemeClr val="tx1"/>
                </a:solidFill>
              </a:rPr>
              <a:t> 4 </a:t>
            </a:r>
            <a:r>
              <a:rPr lang="ko-KR" altLang="ko-KR" sz="1500" b="1" dirty="0">
                <a:solidFill>
                  <a:schemeClr val="tx1"/>
                </a:solidFill>
              </a:rPr>
              <a:t>예제</a:t>
            </a:r>
            <a:r>
              <a:rPr lang="en-US" altLang="ko-KR" sz="1500" b="1" dirty="0">
                <a:solidFill>
                  <a:schemeClr val="tx1"/>
                </a:solidFill>
              </a:rPr>
              <a:t> : professor </a:t>
            </a:r>
            <a:r>
              <a:rPr lang="ko-KR" altLang="ko-KR" sz="1500" b="1" dirty="0">
                <a:solidFill>
                  <a:schemeClr val="tx1"/>
                </a:solidFill>
              </a:rPr>
              <a:t>테이블에서 </a:t>
            </a:r>
            <a:r>
              <a:rPr lang="en-US" altLang="ko-KR" sz="1500" b="1" dirty="0">
                <a:solidFill>
                  <a:schemeClr val="tx1"/>
                </a:solidFill>
              </a:rPr>
              <a:t>deptno, name</a:t>
            </a:r>
            <a:r>
              <a:rPr lang="ko-KR" altLang="en-US" sz="1500" b="1" dirty="0">
                <a:solidFill>
                  <a:schemeClr val="tx1"/>
                </a:solidFill>
              </a:rPr>
              <a:t>을</a:t>
            </a:r>
            <a:r>
              <a:rPr lang="ko-KR" altLang="ko-KR" sz="1500" b="1" dirty="0">
                <a:solidFill>
                  <a:schemeClr val="tx1"/>
                </a:solidFill>
              </a:rPr>
              <a:t> 출력하</a:t>
            </a:r>
            <a:r>
              <a:rPr lang="ko-KR" altLang="en-US" sz="1500" b="1" dirty="0">
                <a:solidFill>
                  <a:schemeClr val="tx1"/>
                </a:solidFill>
              </a:rPr>
              <a:t>되 </a:t>
            </a:r>
            <a:r>
              <a:rPr lang="en-US" altLang="ko-KR" sz="1500" b="1" dirty="0">
                <a:solidFill>
                  <a:schemeClr val="tx1"/>
                </a:solidFill>
              </a:rPr>
              <a:t>ETC </a:t>
            </a:r>
            <a:r>
              <a:rPr lang="ko-KR" altLang="en-US" sz="1500" b="1" dirty="0">
                <a:solidFill>
                  <a:schemeClr val="tx1"/>
                </a:solidFill>
              </a:rPr>
              <a:t>컬럼에는</a:t>
            </a:r>
            <a:r>
              <a:rPr lang="en-US" altLang="ko-KR" sz="1500" b="1" dirty="0">
                <a:solidFill>
                  <a:schemeClr val="tx1"/>
                </a:solidFill>
              </a:rPr>
              <a:t> 101 </a:t>
            </a:r>
            <a:r>
              <a:rPr lang="ko-KR" altLang="ko-KR" sz="1500" b="1" dirty="0">
                <a:solidFill>
                  <a:schemeClr val="tx1"/>
                </a:solidFill>
              </a:rPr>
              <a:t>번 부서 중에서 이름이 </a:t>
            </a:r>
            <a:r>
              <a:rPr lang="en-US" altLang="ko-KR" sz="1500" b="1" dirty="0">
                <a:solidFill>
                  <a:schemeClr val="tx1"/>
                </a:solidFill>
              </a:rPr>
              <a:t>"Audie Murphy" </a:t>
            </a:r>
            <a:r>
              <a:rPr lang="ko-KR" altLang="ko-KR" sz="1500" b="1" dirty="0">
                <a:solidFill>
                  <a:schemeClr val="tx1"/>
                </a:solidFill>
              </a:rPr>
              <a:t>교수에게 </a:t>
            </a:r>
            <a:r>
              <a:rPr lang="en-US" altLang="ko-KR" sz="1500" b="1" dirty="0">
                <a:solidFill>
                  <a:schemeClr val="tx1"/>
                </a:solidFill>
              </a:rPr>
              <a:t>"BEST!" </a:t>
            </a:r>
            <a:r>
              <a:rPr lang="ko-KR" altLang="ko-KR" sz="1500" b="1" dirty="0">
                <a:solidFill>
                  <a:schemeClr val="tx1"/>
                </a:solidFill>
              </a:rPr>
              <a:t>라고 출력하고</a:t>
            </a:r>
            <a:r>
              <a:rPr lang="en-US" altLang="ko-KR" sz="1500" b="1" dirty="0">
                <a:solidFill>
                  <a:schemeClr val="tx1"/>
                </a:solidFill>
              </a:rPr>
              <a:t> 101</a:t>
            </a:r>
            <a:r>
              <a:rPr lang="ko-KR" altLang="ko-KR" sz="1500" b="1" dirty="0">
                <a:solidFill>
                  <a:schemeClr val="tx1"/>
                </a:solidFill>
              </a:rPr>
              <a:t>번 부서 중에서 이름이 </a:t>
            </a:r>
            <a:r>
              <a:rPr lang="en-US" altLang="ko-KR" sz="1500" b="1" dirty="0">
                <a:solidFill>
                  <a:schemeClr val="tx1"/>
                </a:solidFill>
              </a:rPr>
              <a:t>"Audie Murphy" </a:t>
            </a:r>
            <a:r>
              <a:rPr lang="ko-KR" altLang="ko-KR" sz="1500" b="1" dirty="0">
                <a:solidFill>
                  <a:schemeClr val="tx1"/>
                </a:solidFill>
              </a:rPr>
              <a:t>교수가 아닌 나머지에는</a:t>
            </a:r>
            <a:r>
              <a:rPr lang="en-US" altLang="ko-KR" sz="1500" b="1" dirty="0">
                <a:solidFill>
                  <a:schemeClr val="tx1"/>
                </a:solidFill>
              </a:rPr>
              <a:t> NULL </a:t>
            </a:r>
            <a:r>
              <a:rPr lang="ko-KR" altLang="ko-KR" sz="1500" b="1" dirty="0">
                <a:solidFill>
                  <a:schemeClr val="tx1"/>
                </a:solidFill>
              </a:rPr>
              <a:t>값을 출력하세요</a:t>
            </a:r>
            <a:r>
              <a:rPr lang="en-US" altLang="ko-KR" sz="1500" b="1" dirty="0">
                <a:solidFill>
                  <a:schemeClr val="tx1"/>
                </a:solidFill>
              </a:rPr>
              <a:t>. </a:t>
            </a:r>
            <a:r>
              <a:rPr lang="ko-KR" altLang="ko-KR" sz="1500" b="1" dirty="0">
                <a:solidFill>
                  <a:schemeClr val="tx1"/>
                </a:solidFill>
              </a:rPr>
              <a:t>만약</a:t>
            </a:r>
            <a:r>
              <a:rPr lang="en-US" altLang="ko-KR" sz="1500" b="1" dirty="0">
                <a:solidFill>
                  <a:schemeClr val="tx1"/>
                </a:solidFill>
              </a:rPr>
              <a:t> 101 </a:t>
            </a:r>
            <a:r>
              <a:rPr lang="ko-KR" altLang="ko-KR" sz="1500" b="1" dirty="0">
                <a:solidFill>
                  <a:schemeClr val="tx1"/>
                </a:solidFill>
              </a:rPr>
              <a:t>번 외 다른 학과에 </a:t>
            </a:r>
            <a:r>
              <a:rPr lang="en-US" altLang="ko-KR" sz="1500" b="1" dirty="0">
                <a:solidFill>
                  <a:schemeClr val="tx1"/>
                </a:solidFill>
              </a:rPr>
              <a:t>"Audie Murphy" </a:t>
            </a:r>
            <a:r>
              <a:rPr lang="ko-KR" altLang="ko-KR" sz="1500" b="1" dirty="0">
                <a:solidFill>
                  <a:schemeClr val="tx1"/>
                </a:solidFill>
              </a:rPr>
              <a:t>교수가 있어도</a:t>
            </a:r>
            <a:r>
              <a:rPr lang="en-US" altLang="ko-KR" sz="1500" b="1" dirty="0">
                <a:solidFill>
                  <a:schemeClr val="tx1"/>
                </a:solidFill>
              </a:rPr>
              <a:t> "BEST!" </a:t>
            </a:r>
            <a:r>
              <a:rPr lang="ko-KR" altLang="ko-KR" sz="1500" b="1" dirty="0">
                <a:solidFill>
                  <a:schemeClr val="tx1"/>
                </a:solidFill>
              </a:rPr>
              <a:t>가 출력되면 안됩니다</a:t>
            </a:r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pic>
        <p:nvPicPr>
          <p:cNvPr id="14" name="그림 13" descr="2장_p44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3688" y="3501008"/>
            <a:ext cx="5731510" cy="31305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E1F9738-FE6A-00C0-B1EF-AE9A92286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7504" y="1052736"/>
            <a:ext cx="8928992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600" b="1" dirty="0">
                <a:solidFill>
                  <a:schemeClr val="tx1"/>
                </a:solidFill>
              </a:rPr>
              <a:t>유형</a:t>
            </a:r>
            <a:r>
              <a:rPr lang="en-US" altLang="ko-KR" sz="1600" b="1" dirty="0">
                <a:solidFill>
                  <a:schemeClr val="tx1"/>
                </a:solidFill>
              </a:rPr>
              <a:t> 5. 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b="1" u="sng" dirty="0">
                <a:solidFill>
                  <a:schemeClr val="tx1"/>
                </a:solidFill>
              </a:rPr>
              <a:t>A </a:t>
            </a:r>
            <a:r>
              <a:rPr lang="ko-KR" altLang="ko-KR" sz="1600" b="1" u="sng" dirty="0">
                <a:solidFill>
                  <a:schemeClr val="tx1"/>
                </a:solidFill>
              </a:rPr>
              <a:t>가</a:t>
            </a:r>
            <a:r>
              <a:rPr lang="en-US" altLang="ko-KR" sz="1600" b="1" u="sng" dirty="0">
                <a:solidFill>
                  <a:schemeClr val="tx1"/>
                </a:solidFill>
              </a:rPr>
              <a:t> B </a:t>
            </a:r>
            <a:r>
              <a:rPr lang="ko-KR" altLang="ko-KR" sz="1600" b="1" u="sng" dirty="0">
                <a:solidFill>
                  <a:schemeClr val="tx1"/>
                </a:solidFill>
              </a:rPr>
              <a:t>일 경우 중에서</a:t>
            </a:r>
            <a:r>
              <a:rPr lang="en-US" altLang="ko-KR" sz="1600" b="1" u="sng" dirty="0">
                <a:solidFill>
                  <a:schemeClr val="tx1"/>
                </a:solidFill>
              </a:rPr>
              <a:t> C </a:t>
            </a:r>
            <a:r>
              <a:rPr lang="ko-KR" altLang="ko-KR" sz="1600" b="1" u="sng" dirty="0">
                <a:solidFill>
                  <a:schemeClr val="tx1"/>
                </a:solidFill>
              </a:rPr>
              <a:t>가</a:t>
            </a:r>
            <a:r>
              <a:rPr lang="en-US" altLang="ko-KR" sz="1600" b="1" u="sng" dirty="0">
                <a:solidFill>
                  <a:schemeClr val="tx1"/>
                </a:solidFill>
              </a:rPr>
              <a:t> D </a:t>
            </a:r>
            <a:r>
              <a:rPr lang="ko-KR" altLang="ko-KR" sz="1600" b="1" u="sng" dirty="0">
                <a:solidFill>
                  <a:schemeClr val="tx1"/>
                </a:solidFill>
              </a:rPr>
              <a:t>를 만족하면 </a:t>
            </a:r>
            <a:r>
              <a:rPr lang="en-US" altLang="ko-KR" sz="1600" b="1" u="sng" dirty="0">
                <a:solidFill>
                  <a:schemeClr val="tx1"/>
                </a:solidFill>
              </a:rPr>
              <a:t>‘1’</a:t>
            </a:r>
            <a:r>
              <a:rPr lang="ko-KR" altLang="ko-KR" sz="1600" b="1" u="sng" dirty="0">
                <a:solidFill>
                  <a:schemeClr val="tx1"/>
                </a:solidFill>
              </a:rPr>
              <a:t>을 출력하고</a:t>
            </a:r>
            <a:r>
              <a:rPr lang="en-US" altLang="ko-KR" sz="1600" b="1" u="sng" dirty="0">
                <a:solidFill>
                  <a:schemeClr val="tx1"/>
                </a:solidFill>
              </a:rPr>
              <a:t> C </a:t>
            </a:r>
            <a:r>
              <a:rPr lang="ko-KR" altLang="ko-KR" sz="1600" b="1" u="sng" dirty="0">
                <a:solidFill>
                  <a:schemeClr val="tx1"/>
                </a:solidFill>
              </a:rPr>
              <a:t>가</a:t>
            </a:r>
            <a:r>
              <a:rPr lang="en-US" altLang="ko-KR" sz="1600" b="1" u="sng" dirty="0">
                <a:solidFill>
                  <a:schemeClr val="tx1"/>
                </a:solidFill>
              </a:rPr>
              <a:t> D</a:t>
            </a:r>
            <a:r>
              <a:rPr lang="ko-KR" altLang="ko-KR" sz="1600" b="1" u="sng" dirty="0">
                <a:solidFill>
                  <a:schemeClr val="tx1"/>
                </a:solidFill>
              </a:rPr>
              <a:t>가 아닐 경우 </a:t>
            </a:r>
            <a:r>
              <a:rPr lang="en-US" altLang="ko-KR" sz="1600" b="1" u="sng" dirty="0">
                <a:solidFill>
                  <a:schemeClr val="tx1"/>
                </a:solidFill>
              </a:rPr>
              <a:t>‘2’ </a:t>
            </a:r>
            <a:r>
              <a:rPr lang="ko-KR" altLang="ko-KR" sz="1600" b="1" u="sng" dirty="0">
                <a:solidFill>
                  <a:schemeClr val="tx1"/>
                </a:solidFill>
              </a:rPr>
              <a:t>를 출력하기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en-US" altLang="ko-KR" sz="1600" b="1" dirty="0">
                <a:solidFill>
                  <a:schemeClr val="tx1"/>
                </a:solidFill>
              </a:rPr>
              <a:t>DECODE ( A , B , DECODE( C , D , ‘1’ , ‘2’ ) )</a:t>
            </a:r>
            <a:endParaRPr lang="ko-KR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512" y="2276872"/>
            <a:ext cx="2736304" cy="3816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500" b="1" dirty="0">
                <a:solidFill>
                  <a:schemeClr val="tx1"/>
                </a:solidFill>
              </a:rPr>
              <a:t>유형</a:t>
            </a:r>
            <a:r>
              <a:rPr lang="en-US" altLang="ko-KR" sz="1500" b="1" dirty="0">
                <a:solidFill>
                  <a:schemeClr val="tx1"/>
                </a:solidFill>
              </a:rPr>
              <a:t> 5 </a:t>
            </a:r>
            <a:r>
              <a:rPr lang="ko-KR" altLang="ko-KR" sz="1500" b="1" dirty="0">
                <a:solidFill>
                  <a:schemeClr val="tx1"/>
                </a:solidFill>
              </a:rPr>
              <a:t>예제</a:t>
            </a:r>
            <a:r>
              <a:rPr lang="en-US" altLang="ko-KR" sz="1500" b="1" dirty="0">
                <a:solidFill>
                  <a:schemeClr val="tx1"/>
                </a:solidFill>
              </a:rPr>
              <a:t>: </a:t>
            </a:r>
          </a:p>
          <a:p>
            <a:r>
              <a:rPr lang="en-US" altLang="ko-KR" sz="1500" b="1" dirty="0">
                <a:solidFill>
                  <a:schemeClr val="tx1"/>
                </a:solidFill>
              </a:rPr>
              <a:t>professor </a:t>
            </a:r>
            <a:r>
              <a:rPr lang="ko-KR" altLang="ko-KR" sz="1500" b="1" dirty="0">
                <a:solidFill>
                  <a:schemeClr val="tx1"/>
                </a:solidFill>
              </a:rPr>
              <a:t>테이블에서 </a:t>
            </a:r>
            <a:r>
              <a:rPr lang="en-US" altLang="ko-KR" sz="1500" b="1" dirty="0">
                <a:solidFill>
                  <a:schemeClr val="tx1"/>
                </a:solidFill>
              </a:rPr>
              <a:t>deptno , name</a:t>
            </a:r>
            <a:r>
              <a:rPr lang="ko-KR" altLang="en-US" sz="1500" b="1" dirty="0">
                <a:solidFill>
                  <a:schemeClr val="tx1"/>
                </a:solidFill>
              </a:rPr>
              <a:t>을 </a:t>
            </a:r>
            <a:r>
              <a:rPr lang="ko-KR" altLang="ko-KR" sz="1500" b="1" dirty="0">
                <a:solidFill>
                  <a:schemeClr val="tx1"/>
                </a:solidFill>
              </a:rPr>
              <a:t>출력하</a:t>
            </a:r>
            <a:r>
              <a:rPr lang="ko-KR" altLang="en-US" sz="1500" b="1" dirty="0">
                <a:solidFill>
                  <a:schemeClr val="tx1"/>
                </a:solidFill>
              </a:rPr>
              <a:t>되 </a:t>
            </a:r>
            <a:r>
              <a:rPr lang="en-US" altLang="ko-KR" sz="1500" b="1" dirty="0">
                <a:solidFill>
                  <a:schemeClr val="tx1"/>
                </a:solidFill>
              </a:rPr>
              <a:t>ETC </a:t>
            </a:r>
            <a:r>
              <a:rPr lang="ko-KR" altLang="en-US" sz="1500" b="1" dirty="0">
                <a:solidFill>
                  <a:schemeClr val="tx1"/>
                </a:solidFill>
              </a:rPr>
              <a:t>컬럼에는</a:t>
            </a:r>
            <a:r>
              <a:rPr lang="en-US" altLang="ko-KR" sz="1500" b="1" dirty="0">
                <a:solidFill>
                  <a:schemeClr val="tx1"/>
                </a:solidFill>
              </a:rPr>
              <a:t> 101 </a:t>
            </a:r>
            <a:r>
              <a:rPr lang="ko-KR" altLang="ko-KR" sz="1500" b="1" dirty="0">
                <a:solidFill>
                  <a:schemeClr val="tx1"/>
                </a:solidFill>
              </a:rPr>
              <a:t>번 부서 중에서 이름이 </a:t>
            </a:r>
            <a:r>
              <a:rPr lang="en-US" altLang="ko-KR" sz="1500" b="1" dirty="0">
                <a:solidFill>
                  <a:schemeClr val="tx1"/>
                </a:solidFill>
              </a:rPr>
              <a:t>"</a:t>
            </a:r>
            <a:r>
              <a:rPr lang="en-US" altLang="ko-KR" sz="1500" b="1" dirty="0" err="1">
                <a:solidFill>
                  <a:schemeClr val="tx1"/>
                </a:solidFill>
              </a:rPr>
              <a:t>Audie</a:t>
            </a:r>
            <a:r>
              <a:rPr lang="en-US" altLang="ko-KR" sz="1500" b="1" dirty="0">
                <a:solidFill>
                  <a:schemeClr val="tx1"/>
                </a:solidFill>
              </a:rPr>
              <a:t> Murphy" </a:t>
            </a:r>
            <a:r>
              <a:rPr lang="ko-KR" altLang="ko-KR" sz="1500" b="1" dirty="0">
                <a:solidFill>
                  <a:schemeClr val="tx1"/>
                </a:solidFill>
              </a:rPr>
              <a:t>교수에게 비고란에 </a:t>
            </a:r>
            <a:r>
              <a:rPr lang="en-US" altLang="ko-KR" sz="1500" b="1" dirty="0">
                <a:solidFill>
                  <a:schemeClr val="tx1"/>
                </a:solidFill>
              </a:rPr>
              <a:t>“BEST!”</a:t>
            </a:r>
            <a:r>
              <a:rPr lang="ko-KR" altLang="ko-KR" sz="1500" b="1" dirty="0">
                <a:solidFill>
                  <a:schemeClr val="tx1"/>
                </a:solidFill>
              </a:rPr>
              <a:t>라고 출력하고</a:t>
            </a:r>
            <a:r>
              <a:rPr lang="en-US" altLang="ko-KR" sz="1500" b="1" dirty="0">
                <a:solidFill>
                  <a:schemeClr val="tx1"/>
                </a:solidFill>
              </a:rPr>
              <a:t> 101</a:t>
            </a:r>
            <a:r>
              <a:rPr lang="ko-KR" altLang="ko-KR" sz="1500" b="1" dirty="0">
                <a:solidFill>
                  <a:schemeClr val="tx1"/>
                </a:solidFill>
              </a:rPr>
              <a:t>번 학과의 </a:t>
            </a:r>
            <a:r>
              <a:rPr lang="en-US" altLang="ko-KR" sz="1500" b="1" dirty="0">
                <a:solidFill>
                  <a:schemeClr val="tx1"/>
                </a:solidFill>
              </a:rPr>
              <a:t>"</a:t>
            </a:r>
            <a:r>
              <a:rPr lang="en-US" altLang="ko-KR" sz="1500" b="1" dirty="0" err="1">
                <a:solidFill>
                  <a:schemeClr val="tx1"/>
                </a:solidFill>
              </a:rPr>
              <a:t>Audie</a:t>
            </a:r>
            <a:r>
              <a:rPr lang="en-US" altLang="ko-KR" sz="1500" b="1" dirty="0">
                <a:solidFill>
                  <a:schemeClr val="tx1"/>
                </a:solidFill>
              </a:rPr>
              <a:t> Murphy" </a:t>
            </a:r>
            <a:r>
              <a:rPr lang="ko-KR" altLang="ko-KR" sz="1500" b="1" dirty="0">
                <a:solidFill>
                  <a:schemeClr val="tx1"/>
                </a:solidFill>
              </a:rPr>
              <a:t>교수 외에는 </a:t>
            </a:r>
            <a:r>
              <a:rPr lang="en-US" altLang="ko-KR" sz="1500" b="1" dirty="0">
                <a:solidFill>
                  <a:schemeClr val="tx1"/>
                </a:solidFill>
              </a:rPr>
              <a:t>ETC</a:t>
            </a:r>
            <a:r>
              <a:rPr lang="ko-KR" altLang="ko-KR" sz="1500" b="1" dirty="0">
                <a:solidFill>
                  <a:schemeClr val="tx1"/>
                </a:solidFill>
              </a:rPr>
              <a:t>에 </a:t>
            </a:r>
            <a:r>
              <a:rPr lang="en-US" altLang="ko-KR" sz="1500" b="1" dirty="0">
                <a:solidFill>
                  <a:schemeClr val="tx1"/>
                </a:solidFill>
              </a:rPr>
              <a:t>“GOOD!”</a:t>
            </a:r>
            <a:r>
              <a:rPr lang="ko-KR" altLang="ko-KR" sz="1500" b="1" dirty="0">
                <a:solidFill>
                  <a:schemeClr val="tx1"/>
                </a:solidFill>
              </a:rPr>
              <a:t>을 출력하고</a:t>
            </a:r>
            <a:r>
              <a:rPr lang="en-US" altLang="ko-KR" sz="1500" b="1" dirty="0">
                <a:solidFill>
                  <a:schemeClr val="tx1"/>
                </a:solidFill>
              </a:rPr>
              <a:t> 101</a:t>
            </a:r>
            <a:r>
              <a:rPr lang="ko-KR" altLang="ko-KR" sz="1500" b="1" dirty="0">
                <a:solidFill>
                  <a:schemeClr val="tx1"/>
                </a:solidFill>
              </a:rPr>
              <a:t>번 교수가 아닐 경우는 </a:t>
            </a:r>
            <a:r>
              <a:rPr lang="en-US" altLang="ko-KR" sz="1500" b="1" dirty="0">
                <a:solidFill>
                  <a:schemeClr val="tx1"/>
                </a:solidFill>
              </a:rPr>
              <a:t>ETC </a:t>
            </a:r>
            <a:r>
              <a:rPr lang="ko-KR" altLang="en-US" sz="1500" b="1" dirty="0">
                <a:solidFill>
                  <a:schemeClr val="tx1"/>
                </a:solidFill>
              </a:rPr>
              <a:t>컬럼이</a:t>
            </a:r>
            <a:r>
              <a:rPr lang="ko-KR" altLang="ko-KR" sz="1500" b="1" dirty="0">
                <a:solidFill>
                  <a:schemeClr val="tx1"/>
                </a:solidFill>
              </a:rPr>
              <a:t> 공란이 되도록 출력하세요</a:t>
            </a:r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endParaRPr lang="ko-KR" altLang="en-US" sz="1500" b="1" dirty="0">
              <a:solidFill>
                <a:schemeClr val="tx1"/>
              </a:solidFill>
            </a:endParaRPr>
          </a:p>
        </p:txBody>
      </p:sp>
      <p:pic>
        <p:nvPicPr>
          <p:cNvPr id="14" name="그림 13" descr="2장_p45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3848" y="2492896"/>
            <a:ext cx="5731510" cy="31953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2005F83-002B-1D86-CFA2-FC96F3B88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24744"/>
            <a:ext cx="8640960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600" b="1" dirty="0">
                <a:solidFill>
                  <a:schemeClr val="tx1"/>
                </a:solidFill>
              </a:rPr>
              <a:t>유형</a:t>
            </a:r>
            <a:r>
              <a:rPr lang="en-US" altLang="ko-KR" sz="1600" b="1" dirty="0">
                <a:solidFill>
                  <a:schemeClr val="tx1"/>
                </a:solidFill>
              </a:rPr>
              <a:t> 6. 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b="1" u="sng" dirty="0">
                <a:solidFill>
                  <a:schemeClr val="tx1"/>
                </a:solidFill>
              </a:rPr>
              <a:t>A </a:t>
            </a:r>
            <a:r>
              <a:rPr lang="ko-KR" altLang="ko-KR" sz="1600" b="1" u="sng" dirty="0">
                <a:solidFill>
                  <a:schemeClr val="tx1"/>
                </a:solidFill>
              </a:rPr>
              <a:t>가</a:t>
            </a:r>
            <a:r>
              <a:rPr lang="en-US" altLang="ko-KR" sz="1600" b="1" u="sng" dirty="0">
                <a:solidFill>
                  <a:schemeClr val="tx1"/>
                </a:solidFill>
              </a:rPr>
              <a:t> B </a:t>
            </a:r>
            <a:r>
              <a:rPr lang="ko-KR" altLang="ko-KR" sz="1600" b="1" u="sng" dirty="0">
                <a:solidFill>
                  <a:schemeClr val="tx1"/>
                </a:solidFill>
              </a:rPr>
              <a:t>일 경우 중에서</a:t>
            </a:r>
            <a:r>
              <a:rPr lang="en-US" altLang="ko-KR" sz="1600" b="1" u="sng" dirty="0">
                <a:solidFill>
                  <a:schemeClr val="tx1"/>
                </a:solidFill>
              </a:rPr>
              <a:t> C </a:t>
            </a:r>
            <a:r>
              <a:rPr lang="ko-KR" altLang="ko-KR" sz="1600" b="1" u="sng" dirty="0">
                <a:solidFill>
                  <a:schemeClr val="tx1"/>
                </a:solidFill>
              </a:rPr>
              <a:t>가</a:t>
            </a:r>
            <a:r>
              <a:rPr lang="en-US" altLang="ko-KR" sz="1600" b="1" u="sng" dirty="0">
                <a:solidFill>
                  <a:schemeClr val="tx1"/>
                </a:solidFill>
              </a:rPr>
              <a:t> D </a:t>
            </a:r>
            <a:r>
              <a:rPr lang="ko-KR" altLang="ko-KR" sz="1600" b="1" u="sng" dirty="0">
                <a:solidFill>
                  <a:schemeClr val="tx1"/>
                </a:solidFill>
              </a:rPr>
              <a:t>를 만족하면 </a:t>
            </a:r>
            <a:r>
              <a:rPr lang="en-US" altLang="ko-KR" sz="1600" b="1" u="sng" dirty="0">
                <a:solidFill>
                  <a:schemeClr val="tx1"/>
                </a:solidFill>
              </a:rPr>
              <a:t>‘1’</a:t>
            </a:r>
            <a:r>
              <a:rPr lang="ko-KR" altLang="ko-KR" sz="1600" b="1" u="sng" dirty="0">
                <a:solidFill>
                  <a:schemeClr val="tx1"/>
                </a:solidFill>
              </a:rPr>
              <a:t>을 출력하고</a:t>
            </a:r>
            <a:r>
              <a:rPr lang="en-US" altLang="ko-KR" sz="1600" b="1" u="sng" dirty="0">
                <a:solidFill>
                  <a:schemeClr val="tx1"/>
                </a:solidFill>
              </a:rPr>
              <a:t> C </a:t>
            </a:r>
            <a:r>
              <a:rPr lang="ko-KR" altLang="ko-KR" sz="1600" b="1" u="sng" dirty="0">
                <a:solidFill>
                  <a:schemeClr val="tx1"/>
                </a:solidFill>
              </a:rPr>
              <a:t>가</a:t>
            </a:r>
            <a:r>
              <a:rPr lang="en-US" altLang="ko-KR" sz="1600" b="1" u="sng" dirty="0">
                <a:solidFill>
                  <a:schemeClr val="tx1"/>
                </a:solidFill>
              </a:rPr>
              <a:t> D</a:t>
            </a:r>
            <a:r>
              <a:rPr lang="ko-KR" altLang="ko-KR" sz="1600" b="1" u="sng" dirty="0">
                <a:solidFill>
                  <a:schemeClr val="tx1"/>
                </a:solidFill>
              </a:rPr>
              <a:t>가 아닐 경우 </a:t>
            </a:r>
            <a:r>
              <a:rPr lang="en-US" altLang="ko-KR" sz="1600" b="1" u="sng" dirty="0">
                <a:solidFill>
                  <a:schemeClr val="tx1"/>
                </a:solidFill>
              </a:rPr>
              <a:t>‘2’ </a:t>
            </a:r>
            <a:r>
              <a:rPr lang="ko-KR" altLang="ko-KR" sz="1600" b="1" u="sng" dirty="0">
                <a:solidFill>
                  <a:schemeClr val="tx1"/>
                </a:solidFill>
              </a:rPr>
              <a:t>를 출력 하고</a:t>
            </a:r>
            <a:r>
              <a:rPr lang="en-US" altLang="ko-KR" sz="1600" b="1" u="sng" dirty="0">
                <a:solidFill>
                  <a:schemeClr val="tx1"/>
                </a:solidFill>
              </a:rPr>
              <a:t> A </a:t>
            </a:r>
            <a:r>
              <a:rPr lang="ko-KR" altLang="ko-KR" sz="1600" b="1" u="sng" dirty="0">
                <a:solidFill>
                  <a:schemeClr val="tx1"/>
                </a:solidFill>
              </a:rPr>
              <a:t>가</a:t>
            </a:r>
            <a:r>
              <a:rPr lang="en-US" altLang="ko-KR" sz="1600" b="1" u="sng" dirty="0">
                <a:solidFill>
                  <a:schemeClr val="tx1"/>
                </a:solidFill>
              </a:rPr>
              <a:t> B</a:t>
            </a:r>
            <a:r>
              <a:rPr lang="ko-KR" altLang="ko-KR" sz="1600" b="1" u="sng" dirty="0">
                <a:solidFill>
                  <a:schemeClr val="tx1"/>
                </a:solidFill>
              </a:rPr>
              <a:t>가 아닐 경우 </a:t>
            </a:r>
            <a:r>
              <a:rPr lang="en-US" altLang="ko-KR" sz="1600" b="1" u="sng" dirty="0">
                <a:solidFill>
                  <a:schemeClr val="tx1"/>
                </a:solidFill>
              </a:rPr>
              <a:t>‘3’ </a:t>
            </a:r>
            <a:r>
              <a:rPr lang="ko-KR" altLang="ko-KR" sz="1600" b="1" u="sng" dirty="0">
                <a:solidFill>
                  <a:schemeClr val="tx1"/>
                </a:solidFill>
              </a:rPr>
              <a:t>을 출력하는 경우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en-US" altLang="ko-KR" sz="1600" b="1" dirty="0">
                <a:solidFill>
                  <a:schemeClr val="tx1"/>
                </a:solidFill>
              </a:rPr>
              <a:t>DECODE ( A , B , DECODE( C , D , ‘1’ , ‘2’ ),'3' )</a:t>
            </a:r>
            <a:endParaRPr lang="ko-KR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520" y="2564904"/>
            <a:ext cx="2592288" cy="3528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500" b="1" dirty="0">
                <a:solidFill>
                  <a:schemeClr val="tx1"/>
                </a:solidFill>
              </a:rPr>
              <a:t>유형</a:t>
            </a:r>
            <a:r>
              <a:rPr lang="en-US" altLang="ko-KR" sz="1500" b="1" dirty="0">
                <a:solidFill>
                  <a:schemeClr val="tx1"/>
                </a:solidFill>
              </a:rPr>
              <a:t> 6 </a:t>
            </a:r>
            <a:r>
              <a:rPr lang="ko-KR" altLang="ko-KR" sz="1500" b="1" dirty="0">
                <a:solidFill>
                  <a:schemeClr val="tx1"/>
                </a:solidFill>
              </a:rPr>
              <a:t>예제</a:t>
            </a:r>
            <a:r>
              <a:rPr lang="en-US" altLang="ko-KR" sz="1500" b="1" dirty="0">
                <a:solidFill>
                  <a:schemeClr val="tx1"/>
                </a:solidFill>
              </a:rPr>
              <a:t>: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professor </a:t>
            </a:r>
            <a:r>
              <a:rPr lang="ko-KR" altLang="ko-KR" sz="1500" b="1" dirty="0">
                <a:solidFill>
                  <a:schemeClr val="tx1"/>
                </a:solidFill>
              </a:rPr>
              <a:t>테이블에서 </a:t>
            </a:r>
            <a:r>
              <a:rPr lang="en-US" altLang="ko-KR" sz="1500" b="1" dirty="0">
                <a:solidFill>
                  <a:schemeClr val="tx1"/>
                </a:solidFill>
              </a:rPr>
              <a:t>deptno , name</a:t>
            </a:r>
            <a:r>
              <a:rPr lang="ko-KR" altLang="en-US" sz="1500" b="1" dirty="0">
                <a:solidFill>
                  <a:schemeClr val="tx1"/>
                </a:solidFill>
              </a:rPr>
              <a:t>을 </a:t>
            </a:r>
            <a:r>
              <a:rPr lang="ko-KR" altLang="ko-KR" sz="1500" b="1" dirty="0">
                <a:solidFill>
                  <a:schemeClr val="tx1"/>
                </a:solidFill>
              </a:rPr>
              <a:t>출력하</a:t>
            </a:r>
            <a:r>
              <a:rPr lang="ko-KR" altLang="en-US" sz="1500" b="1" dirty="0">
                <a:solidFill>
                  <a:schemeClr val="tx1"/>
                </a:solidFill>
              </a:rPr>
              <a:t>고 </a:t>
            </a:r>
            <a:r>
              <a:rPr lang="en-US" altLang="ko-KR" sz="1500" b="1" dirty="0">
                <a:solidFill>
                  <a:schemeClr val="tx1"/>
                </a:solidFill>
              </a:rPr>
              <a:t>ETC </a:t>
            </a:r>
            <a:r>
              <a:rPr lang="ko-KR" altLang="en-US" sz="1500" b="1" dirty="0">
                <a:solidFill>
                  <a:schemeClr val="tx1"/>
                </a:solidFill>
              </a:rPr>
              <a:t>컬럼에는</a:t>
            </a:r>
            <a:r>
              <a:rPr lang="en-US" altLang="ko-KR" sz="1500" b="1" dirty="0">
                <a:solidFill>
                  <a:schemeClr val="tx1"/>
                </a:solidFill>
              </a:rPr>
              <a:t> 101 </a:t>
            </a:r>
            <a:r>
              <a:rPr lang="ko-KR" altLang="ko-KR" sz="1500" b="1" dirty="0">
                <a:solidFill>
                  <a:schemeClr val="tx1"/>
                </a:solidFill>
              </a:rPr>
              <a:t>번 부서 중에서 이름이 </a:t>
            </a:r>
            <a:r>
              <a:rPr lang="en-US" altLang="ko-KR" sz="1500" b="1" dirty="0">
                <a:solidFill>
                  <a:schemeClr val="tx1"/>
                </a:solidFill>
              </a:rPr>
              <a:t>"Audie Murphy" </a:t>
            </a:r>
            <a:r>
              <a:rPr lang="ko-KR" altLang="ko-KR" sz="1500" b="1" dirty="0">
                <a:solidFill>
                  <a:schemeClr val="tx1"/>
                </a:solidFill>
              </a:rPr>
              <a:t>교수</a:t>
            </a:r>
            <a:r>
              <a:rPr lang="ko-KR" altLang="en-US" sz="1500" b="1" dirty="0">
                <a:solidFill>
                  <a:schemeClr val="tx1"/>
                </a:solidFill>
              </a:rPr>
              <a:t>라면</a:t>
            </a:r>
            <a:r>
              <a:rPr lang="ko-KR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</a:rPr>
              <a:t>“BEST!” </a:t>
            </a:r>
            <a:r>
              <a:rPr lang="ko-KR" altLang="ko-KR" sz="1500" b="1" dirty="0">
                <a:solidFill>
                  <a:schemeClr val="tx1"/>
                </a:solidFill>
              </a:rPr>
              <a:t>이라고 출력하고 </a:t>
            </a:r>
            <a:r>
              <a:rPr lang="en-US" altLang="ko-KR" sz="1500" b="1" dirty="0">
                <a:solidFill>
                  <a:schemeClr val="tx1"/>
                </a:solidFill>
              </a:rPr>
              <a:t>101</a:t>
            </a:r>
            <a:r>
              <a:rPr lang="ko-KR" altLang="ko-KR" sz="1500" b="1" dirty="0">
                <a:solidFill>
                  <a:schemeClr val="tx1"/>
                </a:solidFill>
              </a:rPr>
              <a:t>번 학과의 </a:t>
            </a:r>
            <a:r>
              <a:rPr lang="en-US" altLang="ko-KR" sz="1500" b="1" dirty="0">
                <a:solidFill>
                  <a:schemeClr val="tx1"/>
                </a:solidFill>
              </a:rPr>
              <a:t>＂Audie Murphy＂ </a:t>
            </a:r>
            <a:r>
              <a:rPr lang="ko-KR" altLang="ko-KR" sz="1500" b="1" dirty="0">
                <a:solidFill>
                  <a:schemeClr val="tx1"/>
                </a:solidFill>
              </a:rPr>
              <a:t>교수 외에는 </a:t>
            </a:r>
            <a:r>
              <a:rPr lang="en-US" altLang="ko-KR" sz="1500" b="1" dirty="0">
                <a:solidFill>
                  <a:schemeClr val="tx1"/>
                </a:solidFill>
              </a:rPr>
              <a:t>ETC </a:t>
            </a:r>
            <a:r>
              <a:rPr lang="ko-KR" altLang="en-US" sz="1500" b="1" dirty="0">
                <a:solidFill>
                  <a:schemeClr val="tx1"/>
                </a:solidFill>
              </a:rPr>
              <a:t>컬럼에</a:t>
            </a:r>
            <a:r>
              <a:rPr lang="ko-KR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</a:rPr>
              <a:t>“GOOD!”</a:t>
            </a:r>
            <a:r>
              <a:rPr lang="ko-KR" altLang="ko-KR" sz="1500" b="1" dirty="0">
                <a:solidFill>
                  <a:schemeClr val="tx1"/>
                </a:solidFill>
              </a:rPr>
              <a:t>을 출력하고</a:t>
            </a:r>
            <a:r>
              <a:rPr lang="en-US" altLang="ko-KR" sz="1500" b="1" dirty="0">
                <a:solidFill>
                  <a:schemeClr val="tx1"/>
                </a:solidFill>
              </a:rPr>
              <a:t> 101</a:t>
            </a:r>
            <a:r>
              <a:rPr lang="ko-KR" altLang="ko-KR" sz="1500" b="1" dirty="0">
                <a:solidFill>
                  <a:schemeClr val="tx1"/>
                </a:solidFill>
              </a:rPr>
              <a:t>번 교수가 아닐 경우는 </a:t>
            </a:r>
            <a:r>
              <a:rPr lang="en-US" altLang="ko-KR" sz="1500" b="1" dirty="0">
                <a:solidFill>
                  <a:schemeClr val="tx1"/>
                </a:solidFill>
              </a:rPr>
              <a:t>ETC</a:t>
            </a:r>
            <a:r>
              <a:rPr lang="ko-KR" altLang="ko-KR" sz="1500" b="1" dirty="0">
                <a:solidFill>
                  <a:schemeClr val="tx1"/>
                </a:solidFill>
              </a:rPr>
              <a:t>에 </a:t>
            </a:r>
            <a:r>
              <a:rPr lang="en-US" altLang="ko-KR" sz="1500" b="1" dirty="0">
                <a:solidFill>
                  <a:schemeClr val="tx1"/>
                </a:solidFill>
              </a:rPr>
              <a:t>"N/A" </a:t>
            </a:r>
            <a:r>
              <a:rPr lang="ko-KR" altLang="ko-KR" sz="1500" b="1" dirty="0">
                <a:solidFill>
                  <a:schemeClr val="tx1"/>
                </a:solidFill>
              </a:rPr>
              <a:t>을 출력하세요</a:t>
            </a:r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pic>
        <p:nvPicPr>
          <p:cNvPr id="14" name="그림 13" descr="2장_p46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9832" y="2708920"/>
            <a:ext cx="5731510" cy="31953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F79FFC5-FE4E-5A48-C6F5-8C871DFDE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109FC9-7EAE-472E-2F6E-88B42C39B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9682F2-B7ED-860C-FA3D-EAAC26A21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76" y="1224830"/>
            <a:ext cx="8604448" cy="440834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75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AAA751-8845-141A-53B1-E3CC68D4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E33A4D-3612-8780-0A2F-44A71352F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68760"/>
            <a:ext cx="8546052" cy="437225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9512" y="1124744"/>
            <a:ext cx="3960440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4) CASE </a:t>
            </a:r>
            <a:r>
              <a:rPr lang="ko-KR" altLang="ko-KR" b="1" dirty="0">
                <a:solidFill>
                  <a:schemeClr val="tx1"/>
                </a:solidFill>
              </a:rPr>
              <a:t>문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520" y="1988840"/>
            <a:ext cx="8280920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문 법</a:t>
            </a:r>
            <a:r>
              <a:rPr lang="en-US" altLang="ko-KR" b="1" dirty="0">
                <a:solidFill>
                  <a:schemeClr val="tx1"/>
                </a:solidFill>
              </a:rPr>
              <a:t> : CASE </a:t>
            </a:r>
            <a:r>
              <a:rPr lang="ko-KR" altLang="ko-KR" b="1" dirty="0">
                <a:solidFill>
                  <a:schemeClr val="tx1"/>
                </a:solidFill>
              </a:rPr>
              <a:t>조건</a:t>
            </a:r>
            <a:r>
              <a:rPr lang="en-US" altLang="ko-KR" b="1" dirty="0">
                <a:solidFill>
                  <a:schemeClr val="tx1"/>
                </a:solidFill>
              </a:rPr>
              <a:t>  WHEN </a:t>
            </a:r>
            <a:r>
              <a:rPr lang="ko-KR" altLang="ko-KR" b="1" dirty="0">
                <a:solidFill>
                  <a:schemeClr val="tx1"/>
                </a:solidFill>
              </a:rPr>
              <a:t>결과</a:t>
            </a:r>
            <a:r>
              <a:rPr lang="en-US" altLang="ko-KR" b="1" dirty="0">
                <a:solidFill>
                  <a:schemeClr val="tx1"/>
                </a:solidFill>
              </a:rPr>
              <a:t>1  THEN  </a:t>
            </a:r>
            <a:r>
              <a:rPr lang="ko-KR" altLang="ko-KR" b="1" dirty="0">
                <a:solidFill>
                  <a:schemeClr val="tx1"/>
                </a:solidFill>
              </a:rPr>
              <a:t>출력</a:t>
            </a:r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                    [WHEN </a:t>
            </a:r>
            <a:r>
              <a:rPr lang="ko-KR" altLang="ko-KR" b="1" dirty="0">
                <a:solidFill>
                  <a:schemeClr val="tx1"/>
                </a:solidFill>
              </a:rPr>
              <a:t>결과</a:t>
            </a:r>
            <a:r>
              <a:rPr lang="en-US" altLang="ko-KR" b="1" dirty="0">
                <a:solidFill>
                  <a:schemeClr val="tx1"/>
                </a:solidFill>
              </a:rPr>
              <a:t>2  THEN  </a:t>
            </a:r>
            <a:r>
              <a:rPr lang="ko-KR" altLang="ko-KR" b="1" dirty="0">
                <a:solidFill>
                  <a:schemeClr val="tx1"/>
                </a:solidFill>
              </a:rPr>
              <a:t>출력</a:t>
            </a:r>
            <a:r>
              <a:rPr lang="en-US" altLang="ko-KR" b="1" dirty="0">
                <a:solidFill>
                  <a:schemeClr val="tx1"/>
                </a:solidFill>
              </a:rPr>
              <a:t>2]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                     ELSE </a:t>
            </a:r>
            <a:r>
              <a:rPr lang="ko-KR" altLang="ko-KR" b="1" dirty="0">
                <a:solidFill>
                  <a:schemeClr val="tx1"/>
                </a:solidFill>
              </a:rPr>
              <a:t>출력</a:t>
            </a:r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     END  “</a:t>
            </a:r>
            <a:r>
              <a:rPr lang="ko-KR" altLang="ko-KR" b="1" dirty="0" err="1">
                <a:solidFill>
                  <a:schemeClr val="tx1"/>
                </a:solidFill>
              </a:rPr>
              <a:t>컬럼명</a:t>
            </a:r>
            <a:r>
              <a:rPr lang="en-US" altLang="ko-KR" b="1" dirty="0">
                <a:solidFill>
                  <a:schemeClr val="tx1"/>
                </a:solidFill>
              </a:rPr>
              <a:t>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483449-BBB8-D447-0A24-6DA5B7CB3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907704" y="6381328"/>
            <a:ext cx="5328592" cy="404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진수 쌤이 전해주는 실전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PL/SQL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9512" y="980728"/>
            <a:ext cx="8784976" cy="1872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 1) DECODE </a:t>
            </a:r>
            <a:r>
              <a:rPr lang="ko-KR" altLang="ko-KR" b="1" dirty="0">
                <a:solidFill>
                  <a:schemeClr val="tx1"/>
                </a:solidFill>
              </a:rPr>
              <a:t>와 동일하게 </a:t>
            </a:r>
            <a:r>
              <a:rPr lang="en-US" altLang="ko-KR" b="1" dirty="0">
                <a:solidFill>
                  <a:schemeClr val="tx1"/>
                </a:solidFill>
              </a:rPr>
              <a:t>‘=’ </a:t>
            </a:r>
            <a:r>
              <a:rPr lang="ko-KR" altLang="ko-KR" b="1" dirty="0">
                <a:solidFill>
                  <a:schemeClr val="tx1"/>
                </a:solidFill>
              </a:rPr>
              <a:t>조건으로 사용되는 경우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Student </a:t>
            </a:r>
            <a:r>
              <a:rPr lang="ko-KR" altLang="ko-KR" b="1" dirty="0">
                <a:solidFill>
                  <a:schemeClr val="tx1"/>
                </a:solidFill>
              </a:rPr>
              <a:t>테이블을 참조하여 </a:t>
            </a:r>
            <a:r>
              <a:rPr lang="en-US" altLang="ko-KR" b="1" dirty="0">
                <a:solidFill>
                  <a:schemeClr val="tx1"/>
                </a:solidFill>
              </a:rPr>
              <a:t>deptno1 </a:t>
            </a:r>
            <a:r>
              <a:rPr lang="ko-KR" altLang="ko-KR" b="1" dirty="0">
                <a:solidFill>
                  <a:schemeClr val="tx1"/>
                </a:solidFill>
              </a:rPr>
              <a:t>이</a:t>
            </a:r>
            <a:r>
              <a:rPr lang="en-US" altLang="ko-KR" b="1" dirty="0">
                <a:solidFill>
                  <a:schemeClr val="tx1"/>
                </a:solidFill>
              </a:rPr>
              <a:t> 201 </a:t>
            </a:r>
            <a:r>
              <a:rPr lang="ko-KR" altLang="ko-KR" b="1" dirty="0">
                <a:solidFill>
                  <a:schemeClr val="tx1"/>
                </a:solidFill>
              </a:rPr>
              <a:t>번인 학생의 이름과 전화번호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ko-KR" b="1" dirty="0">
                <a:solidFill>
                  <a:schemeClr val="tx1"/>
                </a:solidFill>
              </a:rPr>
              <a:t>지역 명을 출력하세요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r>
              <a:rPr lang="ko-KR" altLang="ko-KR" b="1" dirty="0">
                <a:solidFill>
                  <a:schemeClr val="tx1"/>
                </a:solidFill>
              </a:rPr>
              <a:t>단 지역번호가</a:t>
            </a:r>
            <a:r>
              <a:rPr lang="en-US" altLang="ko-KR" b="1" dirty="0">
                <a:solidFill>
                  <a:schemeClr val="tx1"/>
                </a:solidFill>
              </a:rPr>
              <a:t> 02 </a:t>
            </a:r>
            <a:r>
              <a:rPr lang="ko-KR" altLang="ko-KR" b="1" dirty="0">
                <a:solidFill>
                  <a:schemeClr val="tx1"/>
                </a:solidFill>
              </a:rPr>
              <a:t>면 </a:t>
            </a:r>
            <a:r>
              <a:rPr lang="en-US" altLang="ko-KR" b="1" dirty="0">
                <a:solidFill>
                  <a:schemeClr val="tx1"/>
                </a:solidFill>
              </a:rPr>
              <a:t>"SEOUL", 031 </a:t>
            </a:r>
            <a:r>
              <a:rPr lang="ko-KR" altLang="ko-KR" b="1" dirty="0">
                <a:solidFill>
                  <a:schemeClr val="tx1"/>
                </a:solidFill>
              </a:rPr>
              <a:t>이면 </a:t>
            </a:r>
            <a:r>
              <a:rPr lang="en-US" altLang="ko-KR" b="1" dirty="0">
                <a:solidFill>
                  <a:schemeClr val="tx1"/>
                </a:solidFill>
              </a:rPr>
              <a:t>"GYEONGGI", 051 </a:t>
            </a:r>
            <a:r>
              <a:rPr lang="ko-KR" altLang="ko-KR" b="1" dirty="0">
                <a:solidFill>
                  <a:schemeClr val="tx1"/>
                </a:solidFill>
              </a:rPr>
              <a:t>이면 </a:t>
            </a:r>
            <a:r>
              <a:rPr lang="en-US" altLang="ko-KR" b="1" dirty="0">
                <a:solidFill>
                  <a:schemeClr val="tx1"/>
                </a:solidFill>
              </a:rPr>
              <a:t>"BUSAN", 052 </a:t>
            </a:r>
            <a:r>
              <a:rPr lang="ko-KR" altLang="ko-KR" b="1" dirty="0">
                <a:solidFill>
                  <a:schemeClr val="tx1"/>
                </a:solidFill>
              </a:rPr>
              <a:t>이면 </a:t>
            </a:r>
            <a:r>
              <a:rPr lang="en-US" altLang="ko-KR" b="1" dirty="0">
                <a:solidFill>
                  <a:schemeClr val="tx1"/>
                </a:solidFill>
              </a:rPr>
              <a:t>"ULSAN", 055 </a:t>
            </a:r>
            <a:r>
              <a:rPr lang="ko-KR" altLang="ko-KR" b="1" dirty="0">
                <a:solidFill>
                  <a:schemeClr val="tx1"/>
                </a:solidFill>
              </a:rPr>
              <a:t>이면 </a:t>
            </a:r>
            <a:r>
              <a:rPr lang="en-US" altLang="ko-KR" b="1" dirty="0">
                <a:solidFill>
                  <a:schemeClr val="tx1"/>
                </a:solidFill>
              </a:rPr>
              <a:t>"GYEONGNAM", </a:t>
            </a:r>
            <a:r>
              <a:rPr lang="ko-KR" altLang="ko-KR" b="1" dirty="0">
                <a:solidFill>
                  <a:schemeClr val="tx1"/>
                </a:solidFill>
              </a:rPr>
              <a:t>나머지는 </a:t>
            </a:r>
            <a:r>
              <a:rPr lang="en-US" altLang="ko-KR" b="1" dirty="0">
                <a:solidFill>
                  <a:schemeClr val="tx1"/>
                </a:solidFill>
              </a:rPr>
              <a:t>"ETC" </a:t>
            </a:r>
            <a:r>
              <a:rPr lang="ko-KR" altLang="ko-KR" b="1" dirty="0">
                <a:solidFill>
                  <a:schemeClr val="tx1"/>
                </a:solidFill>
              </a:rPr>
              <a:t>로 표시하세요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48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2700724"/>
            <a:ext cx="5957484" cy="332056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87BDBE8-9827-6E9C-519A-73526C6F9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907704" y="6381328"/>
            <a:ext cx="5328592" cy="404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진수 쌤이 전해주는 실전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PL/SQL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9512" y="1844824"/>
            <a:ext cx="3240360" cy="2808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Student </a:t>
            </a:r>
            <a:r>
              <a:rPr lang="ko-KR" altLang="ko-KR" b="1" dirty="0">
                <a:solidFill>
                  <a:schemeClr val="tx1"/>
                </a:solidFill>
              </a:rPr>
              <a:t>테이블의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jumin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 err="1">
                <a:solidFill>
                  <a:schemeClr val="tx1"/>
                </a:solidFill>
              </a:rPr>
              <a:t>컬럼을</a:t>
            </a:r>
            <a:r>
              <a:rPr lang="ko-KR" altLang="ko-KR" b="1" dirty="0">
                <a:solidFill>
                  <a:schemeClr val="tx1"/>
                </a:solidFill>
              </a:rPr>
              <a:t> 참조하여 학생들의 이름과 태어난 달</a:t>
            </a:r>
            <a:r>
              <a:rPr lang="en-US" altLang="ko-KR" b="1" dirty="0">
                <a:solidFill>
                  <a:schemeClr val="tx1"/>
                </a:solidFill>
              </a:rPr>
              <a:t> , </a:t>
            </a:r>
            <a:r>
              <a:rPr lang="ko-KR" altLang="ko-KR" b="1" dirty="0">
                <a:solidFill>
                  <a:schemeClr val="tx1"/>
                </a:solidFill>
              </a:rPr>
              <a:t>그리고 분기를 출력하세요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ko-KR" b="1" dirty="0">
                <a:solidFill>
                  <a:schemeClr val="tx1"/>
                </a:solidFill>
              </a:rPr>
              <a:t>태어난 달이 </a:t>
            </a:r>
            <a:r>
              <a:rPr lang="en-US" altLang="ko-KR" b="1" dirty="0">
                <a:solidFill>
                  <a:schemeClr val="tx1"/>
                </a:solidFill>
              </a:rPr>
              <a:t>01-03</a:t>
            </a:r>
            <a:r>
              <a:rPr lang="ko-KR" altLang="ko-KR" b="1" dirty="0">
                <a:solidFill>
                  <a:schemeClr val="tx1"/>
                </a:solidFill>
              </a:rPr>
              <a:t>월 은</a:t>
            </a:r>
            <a:r>
              <a:rPr lang="en-US" altLang="ko-KR" b="1" dirty="0">
                <a:solidFill>
                  <a:schemeClr val="tx1"/>
                </a:solidFill>
              </a:rPr>
              <a:t> 1/4, 04 – 06</a:t>
            </a:r>
            <a:r>
              <a:rPr lang="ko-KR" altLang="ko-KR" b="1" dirty="0">
                <a:solidFill>
                  <a:schemeClr val="tx1"/>
                </a:solidFill>
              </a:rPr>
              <a:t>월 은</a:t>
            </a:r>
            <a:r>
              <a:rPr lang="en-US" altLang="ko-KR" b="1" dirty="0">
                <a:solidFill>
                  <a:schemeClr val="tx1"/>
                </a:solidFill>
              </a:rPr>
              <a:t> 2/4 , 07 – 09 </a:t>
            </a:r>
            <a:r>
              <a:rPr lang="ko-KR" altLang="ko-KR" b="1" dirty="0">
                <a:solidFill>
                  <a:schemeClr val="tx1"/>
                </a:solidFill>
              </a:rPr>
              <a:t>월 은</a:t>
            </a:r>
            <a:r>
              <a:rPr lang="en-US" altLang="ko-KR" b="1" dirty="0">
                <a:solidFill>
                  <a:schemeClr val="tx1"/>
                </a:solidFill>
              </a:rPr>
              <a:t> 3/4 , 10 – 12 </a:t>
            </a:r>
            <a:r>
              <a:rPr lang="ko-KR" altLang="ko-KR" b="1" dirty="0">
                <a:solidFill>
                  <a:schemeClr val="tx1"/>
                </a:solidFill>
              </a:rPr>
              <a:t>월은</a:t>
            </a:r>
            <a:r>
              <a:rPr lang="en-US" altLang="ko-KR" b="1" dirty="0">
                <a:solidFill>
                  <a:schemeClr val="tx1"/>
                </a:solidFill>
              </a:rPr>
              <a:t> 4/4 </a:t>
            </a:r>
            <a:r>
              <a:rPr lang="ko-KR" altLang="ko-KR" b="1" dirty="0">
                <a:solidFill>
                  <a:schemeClr val="tx1"/>
                </a:solidFill>
              </a:rPr>
              <a:t>로 출력하세요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49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888" y="1772816"/>
            <a:ext cx="5256584" cy="446449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51520" y="1196752"/>
            <a:ext cx="8280920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 2 : </a:t>
            </a:r>
            <a:r>
              <a:rPr lang="ko-KR" altLang="ko-KR" b="1" dirty="0">
                <a:solidFill>
                  <a:schemeClr val="tx1"/>
                </a:solidFill>
              </a:rPr>
              <a:t>비교 조건이 </a:t>
            </a:r>
            <a:r>
              <a:rPr lang="en-US" altLang="ko-KR" b="1" dirty="0">
                <a:solidFill>
                  <a:schemeClr val="tx1"/>
                </a:solidFill>
              </a:rPr>
              <a:t>‘=’ </a:t>
            </a:r>
            <a:r>
              <a:rPr lang="ko-KR" altLang="ko-KR" b="1" dirty="0">
                <a:solidFill>
                  <a:schemeClr val="tx1"/>
                </a:solidFill>
              </a:rPr>
              <a:t>이 아닌 경우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CBAB1E-45AD-7B8E-C392-48EBD0F45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907704" y="6381328"/>
            <a:ext cx="5328592" cy="404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진수 쌤이 전해주는 실전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PL/SQL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7504" y="1124744"/>
            <a:ext cx="8640960" cy="1440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[ CASE</a:t>
            </a:r>
            <a:r>
              <a:rPr lang="ko-KR" altLang="ko-KR" b="1" dirty="0">
                <a:solidFill>
                  <a:schemeClr val="tx1"/>
                </a:solidFill>
              </a:rPr>
              <a:t>문 </a:t>
            </a:r>
            <a:r>
              <a:rPr lang="ko-KR" altLang="en-US" b="1" dirty="0">
                <a:solidFill>
                  <a:schemeClr val="tx1"/>
                </a:solidFill>
              </a:rPr>
              <a:t>퀴즈</a:t>
            </a:r>
            <a:r>
              <a:rPr lang="en-US" altLang="ko-KR" b="1" dirty="0">
                <a:solidFill>
                  <a:schemeClr val="tx1"/>
                </a:solidFill>
              </a:rPr>
              <a:t> ]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sz="1500" b="1" dirty="0" err="1">
                <a:solidFill>
                  <a:schemeClr val="tx1"/>
                </a:solidFill>
              </a:rPr>
              <a:t>emp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테이블을 조회하여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empno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ename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sal</a:t>
            </a:r>
            <a:r>
              <a:rPr lang="en-US" altLang="ko-KR" sz="1500" b="1" dirty="0">
                <a:solidFill>
                  <a:schemeClr val="tx1"/>
                </a:solidFill>
              </a:rPr>
              <a:t> , LEVEL(</a:t>
            </a:r>
            <a:r>
              <a:rPr lang="ko-KR" altLang="ko-KR" sz="1500" b="1" dirty="0">
                <a:solidFill>
                  <a:schemeClr val="tx1"/>
                </a:solidFill>
              </a:rPr>
              <a:t>급여등급</a:t>
            </a:r>
            <a:r>
              <a:rPr lang="en-US" altLang="ko-KR" sz="1500" b="1" dirty="0">
                <a:solidFill>
                  <a:schemeClr val="tx1"/>
                </a:solidFill>
              </a:rPr>
              <a:t>)</a:t>
            </a:r>
            <a:r>
              <a:rPr lang="ko-KR" altLang="ko-KR" sz="1500" b="1" dirty="0">
                <a:solidFill>
                  <a:schemeClr val="tx1"/>
                </a:solidFill>
              </a:rPr>
              <a:t>을 아래와 같이 출력하세요</a:t>
            </a:r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ko-KR" altLang="ko-KR" sz="1500" b="1" dirty="0">
                <a:solidFill>
                  <a:schemeClr val="tx1"/>
                </a:solidFill>
              </a:rPr>
              <a:t>단 급여등급은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sal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을 기준으로</a:t>
            </a:r>
            <a:r>
              <a:rPr lang="en-US" altLang="ko-KR" sz="1500" b="1" dirty="0">
                <a:solidFill>
                  <a:schemeClr val="tx1"/>
                </a:solidFill>
              </a:rPr>
              <a:t> 1 - 1000 </a:t>
            </a:r>
            <a:r>
              <a:rPr lang="ko-KR" altLang="ko-KR" sz="1500" b="1" dirty="0">
                <a:solidFill>
                  <a:schemeClr val="tx1"/>
                </a:solidFill>
              </a:rPr>
              <a:t>이면</a:t>
            </a:r>
            <a:r>
              <a:rPr lang="en-US" altLang="ko-KR" sz="1500" b="1" dirty="0">
                <a:solidFill>
                  <a:schemeClr val="tx1"/>
                </a:solidFill>
              </a:rPr>
              <a:t> Level 1 , 1001 - 2000 </a:t>
            </a:r>
            <a:r>
              <a:rPr lang="ko-KR" altLang="ko-KR" sz="1500" b="1" dirty="0">
                <a:solidFill>
                  <a:schemeClr val="tx1"/>
                </a:solidFill>
              </a:rPr>
              <a:t>이면</a:t>
            </a:r>
            <a:r>
              <a:rPr lang="en-US" altLang="ko-KR" sz="1500" b="1" dirty="0">
                <a:solidFill>
                  <a:schemeClr val="tx1"/>
                </a:solidFill>
              </a:rPr>
              <a:t> Level 2 , 2001 - 3000 </a:t>
            </a:r>
            <a:r>
              <a:rPr lang="ko-KR" altLang="ko-KR" sz="1500" b="1" dirty="0">
                <a:solidFill>
                  <a:schemeClr val="tx1"/>
                </a:solidFill>
              </a:rPr>
              <a:t>이면</a:t>
            </a:r>
            <a:r>
              <a:rPr lang="en-US" altLang="ko-KR" sz="1500" b="1" dirty="0">
                <a:solidFill>
                  <a:schemeClr val="tx1"/>
                </a:solidFill>
              </a:rPr>
              <a:t> Level 3 , 3001 - 4000 </a:t>
            </a:r>
            <a:r>
              <a:rPr lang="ko-KR" altLang="ko-KR" sz="1500" b="1" dirty="0">
                <a:solidFill>
                  <a:schemeClr val="tx1"/>
                </a:solidFill>
              </a:rPr>
              <a:t>이면</a:t>
            </a:r>
            <a:r>
              <a:rPr lang="en-US" altLang="ko-KR" sz="1500" b="1" dirty="0">
                <a:solidFill>
                  <a:schemeClr val="tx1"/>
                </a:solidFill>
              </a:rPr>
              <a:t> Level 4 , 4001 </a:t>
            </a:r>
            <a:r>
              <a:rPr lang="ko-KR" altLang="ko-KR" sz="1500" b="1" dirty="0">
                <a:solidFill>
                  <a:schemeClr val="tx1"/>
                </a:solidFill>
              </a:rPr>
              <a:t>보다 많으면</a:t>
            </a:r>
            <a:r>
              <a:rPr lang="en-US" altLang="ko-KR" sz="1500" b="1" dirty="0">
                <a:solidFill>
                  <a:schemeClr val="tx1"/>
                </a:solidFill>
              </a:rPr>
              <a:t> Level 5 </a:t>
            </a:r>
            <a:r>
              <a:rPr lang="ko-KR" altLang="ko-KR" sz="1500" b="1" dirty="0">
                <a:solidFill>
                  <a:schemeClr val="tx1"/>
                </a:solidFill>
              </a:rPr>
              <a:t>로 출력하세요</a:t>
            </a:r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50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2708920"/>
            <a:ext cx="4054957" cy="3270775"/>
          </a:xfrm>
          <a:prstGeom prst="rect">
            <a:avLst/>
          </a:prstGeom>
        </p:spPr>
      </p:pic>
      <p:pic>
        <p:nvPicPr>
          <p:cNvPr id="14" name="그림 13" descr="2번.png"/>
          <p:cNvPicPr/>
          <p:nvPr/>
        </p:nvPicPr>
        <p:blipFill>
          <a:blip r:embed="rId3" cstate="print"/>
          <a:srcRect b="16563"/>
          <a:stretch>
            <a:fillRect/>
          </a:stretch>
        </p:blipFill>
        <p:spPr>
          <a:xfrm>
            <a:off x="6156176" y="3356992"/>
            <a:ext cx="965332" cy="122413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25EE9BA-C12A-BE3F-5B13-4F056A472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1520" y="1052736"/>
            <a:ext cx="3528392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LOWER(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44008" y="1052736"/>
            <a:ext cx="3888432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3) UPPER(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: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7" name="그림 16" descr="2장_p5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6404" y="2780927"/>
            <a:ext cx="5981900" cy="2369780"/>
          </a:xfrm>
          <a:prstGeom prst="rect">
            <a:avLst/>
          </a:prstGeom>
        </p:spPr>
      </p:pic>
      <p:pic>
        <p:nvPicPr>
          <p:cNvPr id="18" name="그림 17" descr="3번.png"/>
          <p:cNvPicPr/>
          <p:nvPr/>
        </p:nvPicPr>
        <p:blipFill>
          <a:blip r:embed="rId3" cstate="print"/>
          <a:srcRect t="3061" b="14541"/>
          <a:stretch>
            <a:fillRect/>
          </a:stretch>
        </p:blipFill>
        <p:spPr>
          <a:xfrm>
            <a:off x="4710781" y="3645024"/>
            <a:ext cx="1080120" cy="122413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0ED6FBD-4FDE-7F52-D26A-736EEB6BD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5EE319-9574-45F5-1931-F5CF9C50EF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339" b="1884"/>
          <a:stretch/>
        </p:blipFill>
        <p:spPr>
          <a:xfrm>
            <a:off x="251520" y="1657981"/>
            <a:ext cx="3623248" cy="4161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580DBF-9CBB-9538-3CC3-4A090B538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008" y="1622314"/>
            <a:ext cx="3944665" cy="45206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907704" y="6381328"/>
            <a:ext cx="5328592" cy="404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진수 쌤이 전해주는 실전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PL/SQL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4016" y="908720"/>
            <a:ext cx="8964488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6. </a:t>
            </a:r>
            <a:r>
              <a:rPr lang="ko-KR" altLang="ko-KR" b="1" dirty="0">
                <a:solidFill>
                  <a:schemeClr val="tx1"/>
                </a:solidFill>
              </a:rPr>
              <a:t>정규식</a:t>
            </a:r>
            <a:r>
              <a:rPr lang="en-US" altLang="ko-KR" b="1" dirty="0">
                <a:solidFill>
                  <a:schemeClr val="tx1"/>
                </a:solidFill>
              </a:rPr>
              <a:t>(Regular Expression) </a:t>
            </a:r>
            <a:r>
              <a:rPr lang="ko-KR" altLang="ko-KR" b="1" dirty="0">
                <a:solidFill>
                  <a:schemeClr val="tx1"/>
                </a:solidFill>
              </a:rPr>
              <a:t>함수로 다양한 조건 조회하기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E1AD78-8EEB-202B-01C7-BC7D1D1A3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03A59D6-A339-D4C7-D9FC-01088CAA5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6" y="1957305"/>
            <a:ext cx="8244408" cy="2767598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907704" y="6381328"/>
            <a:ext cx="5328592" cy="404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진수 쌤이 전해주는 실전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PL/SQL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 descr="2장_p51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700808"/>
            <a:ext cx="2879642" cy="38275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220072" y="2924944"/>
            <a:ext cx="2592288" cy="13681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연습용 테이블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4E4C5A-B373-5363-1C78-3630EC256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7504" y="1124744"/>
            <a:ext cx="381642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 REGEXP_LIKE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6BDB91-16B9-AB57-8128-1CFB6ECAE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3B6F0D-A7F7-ABC4-B985-871EFC64B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80" y="1817440"/>
            <a:ext cx="8604448" cy="3805466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7504" y="1124744"/>
            <a:ext cx="381642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 REGEXP_LIKE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6BDB91-16B9-AB57-8128-1CFB6ECAE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6CAC18-6F67-A1A9-1C0D-9EF182E9B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802079"/>
            <a:ext cx="4280906" cy="25471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8E6D39-4319-23AB-CA47-01C969F1F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92503"/>
            <a:ext cx="4424165" cy="38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743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907704" y="6381328"/>
            <a:ext cx="5328592" cy="404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진수 쌤이 전해주는 실전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PL/SQL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 descr="2장_p53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484784"/>
            <a:ext cx="3652813" cy="1910187"/>
          </a:xfrm>
          <a:prstGeom prst="rect">
            <a:avLst/>
          </a:prstGeom>
        </p:spPr>
      </p:pic>
      <p:pic>
        <p:nvPicPr>
          <p:cNvPr id="13" name="그림 12" descr="2장_p53_그림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6" y="3754499"/>
            <a:ext cx="4054957" cy="176273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491880" y="2348880"/>
            <a:ext cx="4320480" cy="720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소문자로 시작하고 뒤에 공백 있는 행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99792" y="4653136"/>
            <a:ext cx="5976664" cy="7200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소문자로 시작하고 가운데 공백 </a:t>
            </a:r>
            <a:r>
              <a:rPr lang="en-US" altLang="ko-KR" b="1" dirty="0">
                <a:solidFill>
                  <a:schemeClr val="tx1"/>
                </a:solidFill>
              </a:rPr>
              <a:t>1</a:t>
            </a:r>
            <a:r>
              <a:rPr lang="ko-KR" altLang="en-US" b="1" dirty="0">
                <a:solidFill>
                  <a:schemeClr val="tx1"/>
                </a:solidFill>
              </a:rPr>
              <a:t>칸 오고 숫자 있는 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7024D7-3494-145C-2B69-C0AF459B0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907704" y="6381328"/>
            <a:ext cx="5328592" cy="404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진수 쌤이 전해주는 실전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PL/SQL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 descr="2장_p53_그림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628799"/>
            <a:ext cx="4344597" cy="236978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275856" y="3140968"/>
            <a:ext cx="4104456" cy="50405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공백이 있는 모든 행 출력하기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76F22A-AE06-608B-AB28-1785767A1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907704" y="6381328"/>
            <a:ext cx="5328592" cy="404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진수 쌤이 전해주는 실전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PL/SQL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 descr="2장_p54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268760"/>
            <a:ext cx="2933261" cy="1621983"/>
          </a:xfrm>
          <a:prstGeom prst="rect">
            <a:avLst/>
          </a:prstGeom>
        </p:spPr>
      </p:pic>
      <p:pic>
        <p:nvPicPr>
          <p:cNvPr id="13" name="그림 12" descr="2장_p54_그림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3068960"/>
            <a:ext cx="2933261" cy="1621983"/>
          </a:xfrm>
          <a:prstGeom prst="rect">
            <a:avLst/>
          </a:prstGeom>
        </p:spPr>
      </p:pic>
      <p:pic>
        <p:nvPicPr>
          <p:cNvPr id="14" name="그림 13" descr="2장_p54_그림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68" y="4873261"/>
            <a:ext cx="2933261" cy="114802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419872" y="1988840"/>
            <a:ext cx="4824536" cy="4320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대문자가 연속적으로 </a:t>
            </a:r>
            <a:r>
              <a:rPr lang="en-US" altLang="ko-KR" b="1" dirty="0">
                <a:solidFill>
                  <a:schemeClr val="tx1"/>
                </a:solidFill>
              </a:rPr>
              <a:t>2 </a:t>
            </a:r>
            <a:r>
              <a:rPr lang="ko-KR" altLang="en-US" b="1" dirty="0">
                <a:solidFill>
                  <a:schemeClr val="tx1"/>
                </a:solidFill>
              </a:rPr>
              <a:t>글자 이상 있는 행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419872" y="3717032"/>
            <a:ext cx="4824536" cy="4320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대문자가 연속적으로 </a:t>
            </a:r>
            <a:r>
              <a:rPr lang="en-US" altLang="ko-KR" b="1" dirty="0">
                <a:solidFill>
                  <a:schemeClr val="tx1"/>
                </a:solidFill>
              </a:rPr>
              <a:t>3 </a:t>
            </a:r>
            <a:r>
              <a:rPr lang="ko-KR" altLang="en-US" b="1" dirty="0">
                <a:solidFill>
                  <a:schemeClr val="tx1"/>
                </a:solidFill>
              </a:rPr>
              <a:t>글자 이상 있는 행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419872" y="5301208"/>
            <a:ext cx="4824536" cy="4320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대문자가 연속적으로 </a:t>
            </a:r>
            <a:r>
              <a:rPr lang="en-US" altLang="ko-KR" b="1" dirty="0">
                <a:solidFill>
                  <a:schemeClr val="tx1"/>
                </a:solidFill>
              </a:rPr>
              <a:t>4 </a:t>
            </a:r>
            <a:r>
              <a:rPr lang="ko-KR" altLang="en-US" b="1" dirty="0">
                <a:solidFill>
                  <a:schemeClr val="tx1"/>
                </a:solidFill>
              </a:rPr>
              <a:t>글자 이상 있는 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9B8A95-9628-604E-2C7D-5CF8E8DB1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87</a:t>
            </a:fld>
            <a:endParaRPr lang="ko-KR" altLang="en-US"/>
          </a:p>
        </p:txBody>
      </p:sp>
      <p:pic>
        <p:nvPicPr>
          <p:cNvPr id="12" name="그림 11" descr="2장_p55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844824"/>
            <a:ext cx="3999902" cy="333923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707904" y="3429000"/>
            <a:ext cx="4392488" cy="4320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숫자가 연속적으로 </a:t>
            </a:r>
            <a:r>
              <a:rPr lang="en-US" altLang="ko-KR" b="1" dirty="0">
                <a:solidFill>
                  <a:schemeClr val="tx1"/>
                </a:solidFill>
              </a:rPr>
              <a:t>3</a:t>
            </a:r>
            <a:r>
              <a:rPr lang="ko-KR" altLang="en-US" b="1" dirty="0">
                <a:solidFill>
                  <a:schemeClr val="tx1"/>
                </a:solidFill>
              </a:rPr>
              <a:t>글자 이상 오는 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1EAF01-8835-3C96-8D4A-49EF13C73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2장_p56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8064" y="4005064"/>
            <a:ext cx="3690634" cy="191688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88</a:t>
            </a:fld>
            <a:endParaRPr lang="ko-KR" altLang="en-US"/>
          </a:p>
        </p:txBody>
      </p:sp>
      <p:pic>
        <p:nvPicPr>
          <p:cNvPr id="12" name="그림 11" descr="2장_p55_그림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1340768"/>
            <a:ext cx="3914685" cy="2333874"/>
          </a:xfrm>
          <a:prstGeom prst="rect">
            <a:avLst/>
          </a:prstGeom>
        </p:spPr>
      </p:pic>
      <p:pic>
        <p:nvPicPr>
          <p:cNvPr id="13" name="그림 12" descr="2장_p55_그림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92" y="4005064"/>
            <a:ext cx="3242529" cy="191688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499992" y="2132856"/>
            <a:ext cx="4176464" cy="9361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영어 대문자와 숫자가 연속적으로 오되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대문자가 연속적으로 </a:t>
            </a:r>
            <a:r>
              <a:rPr lang="en-US" altLang="ko-KR" b="1" dirty="0">
                <a:solidFill>
                  <a:schemeClr val="tx1"/>
                </a:solidFill>
              </a:rPr>
              <a:t>3</a:t>
            </a:r>
            <a:r>
              <a:rPr lang="ko-KR" altLang="en-US" b="1" dirty="0">
                <a:solidFill>
                  <a:schemeClr val="tx1"/>
                </a:solidFill>
              </a:rPr>
              <a:t>글자 있는 행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627784" y="5661248"/>
            <a:ext cx="3816424" cy="5040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대문자가 들어가는 모든 행 출력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46739E-D7C0-B1BE-36F7-C7221A3F0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89</a:t>
            </a:fld>
            <a:endParaRPr lang="ko-KR" altLang="en-US"/>
          </a:p>
        </p:txBody>
      </p:sp>
      <p:pic>
        <p:nvPicPr>
          <p:cNvPr id="12" name="그림 11" descr="2장_p56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124744"/>
            <a:ext cx="3466581" cy="2894004"/>
          </a:xfrm>
          <a:prstGeom prst="rect">
            <a:avLst/>
          </a:prstGeom>
        </p:spPr>
      </p:pic>
      <p:pic>
        <p:nvPicPr>
          <p:cNvPr id="13" name="그림 12" descr="2장_p56_그림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5379" y="4112367"/>
            <a:ext cx="3466581" cy="21969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131840" y="2492896"/>
            <a:ext cx="4536504" cy="8640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첫 시작이 대문자나 소문자인 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59832" y="5085184"/>
            <a:ext cx="4680520" cy="7200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첫 시작이 숫자나 대문자인 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DAD04A-65F5-9FAF-7DF9-BFCF9672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3528" y="1052736"/>
            <a:ext cx="6408712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4) LENGTH / LENGTHB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: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4" name="그림 13" descr="2장_p5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7946" y="2492895"/>
            <a:ext cx="5268092" cy="1895824"/>
          </a:xfrm>
          <a:prstGeom prst="rect">
            <a:avLst/>
          </a:prstGeom>
        </p:spPr>
      </p:pic>
      <p:pic>
        <p:nvPicPr>
          <p:cNvPr id="15" name="그림 14" descr="2장_p5_그림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4509120"/>
            <a:ext cx="4509763" cy="163730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644008" y="3212976"/>
            <a:ext cx="2736304" cy="6480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영어일 경우는 동일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44008" y="5157192"/>
            <a:ext cx="2736304" cy="6480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한글일 경우는 다름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7E8CBA-01B2-6038-ABF6-C526BC29A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30A642-200D-E6C9-9FEE-79943ED68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685006"/>
            <a:ext cx="5904656" cy="371752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90</a:t>
            </a:fld>
            <a:endParaRPr lang="ko-KR" altLang="en-US"/>
          </a:p>
        </p:txBody>
      </p:sp>
      <p:pic>
        <p:nvPicPr>
          <p:cNvPr id="12" name="그림 11" descr="2장_p57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772816"/>
            <a:ext cx="4516944" cy="318125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923928" y="3429000"/>
            <a:ext cx="4392488" cy="6480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소문자나 숫자로 시작하는 모든 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5CBE7C-88EC-D391-DFD3-8D2C37A43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91</a:t>
            </a:fld>
            <a:endParaRPr lang="ko-KR" altLang="en-US"/>
          </a:p>
        </p:txBody>
      </p:sp>
      <p:pic>
        <p:nvPicPr>
          <p:cNvPr id="12" name="그림 11" descr="2장_p57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340768"/>
            <a:ext cx="4213421" cy="1916889"/>
          </a:xfrm>
          <a:prstGeom prst="rect">
            <a:avLst/>
          </a:prstGeom>
        </p:spPr>
      </p:pic>
      <p:pic>
        <p:nvPicPr>
          <p:cNvPr id="13" name="그림 12" descr="2장_p57_그림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3599471"/>
            <a:ext cx="3541265" cy="1773745"/>
          </a:xfrm>
          <a:prstGeom prst="rect">
            <a:avLst/>
          </a:prstGeom>
        </p:spPr>
      </p:pic>
      <p:pic>
        <p:nvPicPr>
          <p:cNvPr id="14" name="그림 13" descr="2장_p57_그림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4447" y="3573016"/>
            <a:ext cx="3840001" cy="17737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355976" y="1772816"/>
            <a:ext cx="4320480" cy="10081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student </a:t>
            </a:r>
            <a:r>
              <a:rPr lang="ko-KR" altLang="ko-KR" sz="1500" b="1" dirty="0">
                <a:solidFill>
                  <a:schemeClr val="tx1"/>
                </a:solidFill>
              </a:rPr>
              <a:t>테이블에서 학생의</a:t>
            </a:r>
            <a:r>
              <a:rPr lang="en-US" altLang="ko-KR" sz="1500" b="1" dirty="0">
                <a:solidFill>
                  <a:schemeClr val="tx1"/>
                </a:solidFill>
              </a:rPr>
              <a:t> id </a:t>
            </a:r>
            <a:r>
              <a:rPr lang="ko-KR" altLang="ko-KR" sz="1500" b="1" dirty="0">
                <a:solidFill>
                  <a:schemeClr val="tx1"/>
                </a:solidFill>
              </a:rPr>
              <a:t>중에서 첫 글자가</a:t>
            </a:r>
            <a:r>
              <a:rPr lang="en-US" altLang="ko-KR" sz="1500" b="1" dirty="0">
                <a:solidFill>
                  <a:schemeClr val="tx1"/>
                </a:solidFill>
              </a:rPr>
              <a:t> M </a:t>
            </a:r>
            <a:r>
              <a:rPr lang="ko-KR" altLang="ko-KR" sz="1500" b="1" dirty="0">
                <a:solidFill>
                  <a:schemeClr val="tx1"/>
                </a:solidFill>
              </a:rPr>
              <a:t>으로 시작하고 두 번째 글자가</a:t>
            </a:r>
            <a:r>
              <a:rPr lang="en-US" altLang="ko-KR" sz="1500" b="1" dirty="0">
                <a:solidFill>
                  <a:schemeClr val="tx1"/>
                </a:solidFill>
              </a:rPr>
              <a:t> a </a:t>
            </a:r>
            <a:r>
              <a:rPr lang="ko-KR" altLang="ko-KR" sz="1500" b="1" dirty="0">
                <a:solidFill>
                  <a:schemeClr val="tx1"/>
                </a:solidFill>
              </a:rPr>
              <a:t>나</a:t>
            </a:r>
            <a:r>
              <a:rPr lang="en-US" altLang="ko-KR" sz="1500" b="1" dirty="0">
                <a:solidFill>
                  <a:schemeClr val="tx1"/>
                </a:solidFill>
              </a:rPr>
              <a:t> o </a:t>
            </a:r>
            <a:r>
              <a:rPr lang="ko-KR" altLang="ko-KR" sz="1500" b="1" dirty="0">
                <a:solidFill>
                  <a:schemeClr val="tx1"/>
                </a:solidFill>
              </a:rPr>
              <a:t>가 오는</a:t>
            </a:r>
            <a:r>
              <a:rPr lang="en-US" altLang="ko-KR" sz="1500" b="1" dirty="0">
                <a:solidFill>
                  <a:schemeClr val="tx1"/>
                </a:solidFill>
              </a:rPr>
              <a:t> id </a:t>
            </a:r>
            <a:r>
              <a:rPr lang="ko-KR" altLang="ko-KR" sz="1500" b="1" dirty="0">
                <a:solidFill>
                  <a:schemeClr val="tx1"/>
                </a:solidFill>
              </a:rPr>
              <a:t>를 이름과 함께 출력</a:t>
            </a:r>
            <a:r>
              <a:rPr lang="ko-KR" altLang="en-US" sz="1500" b="1" dirty="0">
                <a:solidFill>
                  <a:schemeClr val="tx1"/>
                </a:solidFill>
              </a:rPr>
              <a:t>하기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051720" y="5013176"/>
            <a:ext cx="4536504" cy="6480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$ </a:t>
            </a:r>
            <a:r>
              <a:rPr lang="ko-KR" altLang="ko-KR" sz="1500" b="1" dirty="0">
                <a:solidFill>
                  <a:schemeClr val="tx1"/>
                </a:solidFill>
              </a:rPr>
              <a:t>문자를 사용하여 소문자로 끝나는 행을 출력하</a:t>
            </a:r>
            <a:r>
              <a:rPr lang="ko-KR" altLang="en-US" sz="1500" b="1" dirty="0">
                <a:solidFill>
                  <a:schemeClr val="tx1"/>
                </a:solidFill>
              </a:rPr>
              <a:t>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A48BD2-13F3-D69D-2295-7C2CA2DFD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92</a:t>
            </a:fld>
            <a:endParaRPr lang="ko-KR" altLang="en-US"/>
          </a:p>
        </p:txBody>
      </p:sp>
      <p:pic>
        <p:nvPicPr>
          <p:cNvPr id="12" name="그림 11" descr="2장_p58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268760"/>
            <a:ext cx="4239752" cy="3199921"/>
          </a:xfrm>
          <a:prstGeom prst="rect">
            <a:avLst/>
          </a:prstGeom>
        </p:spPr>
      </p:pic>
      <p:pic>
        <p:nvPicPr>
          <p:cNvPr id="13" name="그림 12" descr="2장_p58_그림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2728" y="1268760"/>
            <a:ext cx="4239752" cy="388356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51520" y="4509120"/>
            <a:ext cx="4032448" cy="7200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소문자로 시작하지 않는 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8024" y="5229200"/>
            <a:ext cx="4032448" cy="6480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숫자로 시작하지 않는 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A8A949-F6FE-FECE-E2A3-5D1C5BE40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93</a:t>
            </a:fld>
            <a:endParaRPr lang="ko-KR" altLang="en-US"/>
          </a:p>
        </p:txBody>
      </p:sp>
      <p:pic>
        <p:nvPicPr>
          <p:cNvPr id="12" name="그림 11" descr="2장_p58_그림4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640" y="2348637"/>
            <a:ext cx="3662387" cy="201646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499992" y="2996952"/>
            <a:ext cx="2952328" cy="7200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이건 뭘까요</a:t>
            </a:r>
            <a:r>
              <a:rPr lang="en-US" altLang="ko-KR" b="1" dirty="0">
                <a:solidFill>
                  <a:schemeClr val="tx1"/>
                </a:solidFill>
              </a:rPr>
              <a:t>??  ^^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66B320-0A10-E8F1-AED3-8E248C9C4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94</a:t>
            </a:fld>
            <a:endParaRPr lang="ko-KR" altLang="en-US"/>
          </a:p>
        </p:txBody>
      </p:sp>
      <p:pic>
        <p:nvPicPr>
          <p:cNvPr id="12" name="그림 11" descr="2장_p58_그림5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640" y="1988840"/>
            <a:ext cx="2287915" cy="2912675"/>
          </a:xfrm>
          <a:prstGeom prst="rect">
            <a:avLst/>
          </a:prstGeom>
        </p:spPr>
      </p:pic>
      <p:pic>
        <p:nvPicPr>
          <p:cNvPr id="13" name="그림 12" descr="2장_p59_그림3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9477" y="1988840"/>
            <a:ext cx="3110875" cy="2912675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3851920" y="3212976"/>
            <a:ext cx="576064" cy="288032"/>
          </a:xfrm>
          <a:prstGeom prst="right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39752" y="1196752"/>
            <a:ext cx="417646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소문자로만 구성된 행 제거하기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90B644-0341-8B1B-3C98-E3FD999A9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95</a:t>
            </a:fld>
            <a:endParaRPr lang="ko-KR" altLang="en-US"/>
          </a:p>
        </p:txBody>
      </p:sp>
      <p:pic>
        <p:nvPicPr>
          <p:cNvPr id="12" name="그림 11" descr="2장_p60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556792"/>
            <a:ext cx="5053616" cy="373324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995936" y="3140968"/>
            <a:ext cx="4608512" cy="7920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소문자가 들어 있는 모든 행 제거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6CD914-16FC-F3CD-1FA8-8524CDC8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5536" y="1268760"/>
            <a:ext cx="8424936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student </a:t>
            </a:r>
            <a:r>
              <a:rPr lang="ko-KR" altLang="ko-KR" dirty="0">
                <a:solidFill>
                  <a:schemeClr val="tx1"/>
                </a:solidFill>
              </a:rPr>
              <a:t>테이블에서 지역번호가</a:t>
            </a:r>
            <a:r>
              <a:rPr lang="en-US" altLang="ko-KR" dirty="0">
                <a:solidFill>
                  <a:schemeClr val="tx1"/>
                </a:solidFill>
              </a:rPr>
              <a:t> 2 </a:t>
            </a:r>
            <a:r>
              <a:rPr lang="ko-KR" altLang="ko-KR" dirty="0">
                <a:solidFill>
                  <a:schemeClr val="tx1"/>
                </a:solidFill>
              </a:rPr>
              <a:t>자리이고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그 다음 국번이 연속적으로</a:t>
            </a:r>
            <a:r>
              <a:rPr lang="en-US" altLang="ko-KR" dirty="0">
                <a:solidFill>
                  <a:schemeClr val="tx1"/>
                </a:solidFill>
              </a:rPr>
              <a:t> 4 </a:t>
            </a:r>
            <a:r>
              <a:rPr lang="ko-KR" altLang="ko-KR" dirty="0">
                <a:solidFill>
                  <a:schemeClr val="tx1"/>
                </a:solidFill>
              </a:rPr>
              <a:t>자리가 나오는 값을 출력</a:t>
            </a:r>
            <a:r>
              <a:rPr lang="ko-KR" altLang="en-US" dirty="0">
                <a:solidFill>
                  <a:schemeClr val="tx1"/>
                </a:solidFill>
              </a:rPr>
              <a:t>하기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60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5029" y="2348880"/>
            <a:ext cx="6119299" cy="31367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E397786-26B8-945E-7E0D-D97EDEE9A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97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3528" y="1196752"/>
            <a:ext cx="8712968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student </a:t>
            </a:r>
            <a:r>
              <a:rPr lang="ko-KR" altLang="ko-KR" b="1" dirty="0">
                <a:solidFill>
                  <a:schemeClr val="tx1"/>
                </a:solidFill>
              </a:rPr>
              <a:t>테이블에서 학생의</a:t>
            </a:r>
            <a:r>
              <a:rPr lang="en-US" altLang="ko-KR" b="1" dirty="0">
                <a:solidFill>
                  <a:schemeClr val="tx1"/>
                </a:solidFill>
              </a:rPr>
              <a:t> id </a:t>
            </a:r>
            <a:r>
              <a:rPr lang="ko-KR" altLang="en-US" b="1" dirty="0">
                <a:solidFill>
                  <a:schemeClr val="tx1"/>
                </a:solidFill>
              </a:rPr>
              <a:t>에서</a:t>
            </a:r>
            <a:r>
              <a:rPr lang="en-US" altLang="ko-KR" b="1" dirty="0">
                <a:solidFill>
                  <a:schemeClr val="tx1"/>
                </a:solidFill>
              </a:rPr>
              <a:t> 4</a:t>
            </a:r>
            <a:r>
              <a:rPr lang="ko-KR" altLang="ko-KR" b="1" dirty="0">
                <a:solidFill>
                  <a:schemeClr val="tx1"/>
                </a:solidFill>
              </a:rPr>
              <a:t>번째 자리에</a:t>
            </a:r>
            <a:r>
              <a:rPr lang="en-US" altLang="ko-KR" b="1" dirty="0">
                <a:solidFill>
                  <a:schemeClr val="tx1"/>
                </a:solidFill>
              </a:rPr>
              <a:t> r(</a:t>
            </a:r>
            <a:r>
              <a:rPr lang="ko-KR" altLang="ko-KR" b="1" dirty="0">
                <a:solidFill>
                  <a:schemeClr val="tx1"/>
                </a:solidFill>
              </a:rPr>
              <a:t>소문자</a:t>
            </a:r>
            <a:r>
              <a:rPr lang="en-US" altLang="ko-KR" b="1" dirty="0">
                <a:solidFill>
                  <a:schemeClr val="tx1"/>
                </a:solidFill>
              </a:rPr>
              <a:t>) </a:t>
            </a:r>
            <a:r>
              <a:rPr lang="ko-KR" altLang="ko-KR" b="1" dirty="0">
                <a:solidFill>
                  <a:schemeClr val="tx1"/>
                </a:solidFill>
              </a:rPr>
              <a:t>이 있는 행을 출력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그림 12" descr="2장_p60_그림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4648" y="2204864"/>
            <a:ext cx="5053616" cy="293565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2165353-AD48-BE43-E71D-DA91D41CC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98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43608" y="1268760"/>
            <a:ext cx="669674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t_reg2 </a:t>
            </a:r>
            <a:r>
              <a:rPr lang="ko-KR" altLang="ko-KR" b="1" dirty="0">
                <a:solidFill>
                  <a:schemeClr val="tx1"/>
                </a:solidFill>
              </a:rPr>
              <a:t>테이블에서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ip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주소가</a:t>
            </a:r>
            <a:r>
              <a:rPr lang="en-US" altLang="ko-KR" b="1" dirty="0">
                <a:solidFill>
                  <a:schemeClr val="tx1"/>
                </a:solidFill>
              </a:rPr>
              <a:t> 10.10.10.1 </a:t>
            </a:r>
            <a:r>
              <a:rPr lang="ko-KR" altLang="ko-KR" b="1" dirty="0">
                <a:solidFill>
                  <a:schemeClr val="tx1"/>
                </a:solidFill>
              </a:rPr>
              <a:t>인 행만 출력하</a:t>
            </a:r>
            <a:r>
              <a:rPr lang="ko-KR" altLang="en-US" b="1" dirty="0">
                <a:solidFill>
                  <a:schemeClr val="tx1"/>
                </a:solidFill>
              </a:rPr>
              <a:t>기</a:t>
            </a:r>
          </a:p>
        </p:txBody>
      </p:sp>
      <p:pic>
        <p:nvPicPr>
          <p:cNvPr id="13" name="그림 12" descr="2장_p61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8949" y="1988840"/>
            <a:ext cx="5229315" cy="387590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0B65071-E4BD-E0EF-F29C-27C1E72A2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ko-KR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 SQL </a:t>
            </a:r>
            <a:r>
              <a:rPr lang="ko-KR" altLang="ko-KR" sz="2000" b="1" dirty="0">
                <a:solidFill>
                  <a:schemeClr val="tx1"/>
                </a:solidFill>
              </a:rPr>
              <a:t>단일행 함수를 배웁니다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99</a:t>
            </a:fld>
            <a:endParaRPr lang="ko-KR" altLang="en-US"/>
          </a:p>
        </p:txBody>
      </p:sp>
      <p:pic>
        <p:nvPicPr>
          <p:cNvPr id="12" name="그림 11" descr="2장_p61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1484783"/>
            <a:ext cx="5796625" cy="217158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716016" y="2564904"/>
            <a:ext cx="3240360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172.16.168.xxx </a:t>
            </a:r>
            <a:r>
              <a:rPr lang="ko-KR" altLang="ko-KR" b="1" dirty="0">
                <a:solidFill>
                  <a:schemeClr val="tx1"/>
                </a:solidFill>
              </a:rPr>
              <a:t>의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ip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를 출력하고 싶을 경우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FD857B-B476-9F45-3B50-F1BFCEA0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</a:spPr>
      <a:bodyPr rtlCol="0" anchor="ctr"/>
      <a:lstStyle>
        <a:defPPr>
          <a:defRPr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1778</TotalTime>
  <Words>4663</Words>
  <Application>Microsoft Office PowerPoint</Application>
  <PresentationFormat>화면 슬라이드 쇼(4:3)</PresentationFormat>
  <Paragraphs>618</Paragraphs>
  <Slides>126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126</vt:i4>
      </vt:variant>
    </vt:vector>
  </HeadingPairs>
  <TitlesOfParts>
    <vt:vector size="130" baseType="lpstr">
      <vt:lpstr>굴림</vt:lpstr>
      <vt:lpstr>Arial</vt:lpstr>
      <vt:lpstr>맑은 고딕</vt:lpstr>
      <vt:lpstr>Office 테마</vt:lpstr>
      <vt:lpstr>다양한 예제로 쉽게 배우는 오라클 SQL 과 PL/SQL</vt:lpstr>
      <vt:lpstr>2장. SQL 단일행 함수를 배웁니다.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진수쌤이 전해주는 실전 SQL 과 PL/SQL</dc:title>
  <dc:creator>jinsu</dc:creator>
  <cp:lastModifiedBy>서 진수</cp:lastModifiedBy>
  <cp:revision>116</cp:revision>
  <dcterms:created xsi:type="dcterms:W3CDTF">2012-11-06T06:53:25Z</dcterms:created>
  <dcterms:modified xsi:type="dcterms:W3CDTF">2023-07-03T04:30:36Z</dcterms:modified>
</cp:coreProperties>
</file>